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4"/>
  </p:notesMasterIdLst>
  <p:sldIdLst>
    <p:sldId id="256" r:id="rId2"/>
    <p:sldId id="257" r:id="rId3"/>
    <p:sldId id="258" r:id="rId4"/>
    <p:sldId id="291" r:id="rId5"/>
    <p:sldId id="260" r:id="rId6"/>
    <p:sldId id="261" r:id="rId7"/>
    <p:sldId id="293" r:id="rId8"/>
    <p:sldId id="259" r:id="rId9"/>
    <p:sldId id="262" r:id="rId10"/>
    <p:sldId id="263" r:id="rId11"/>
    <p:sldId id="298" r:id="rId12"/>
    <p:sldId id="267" r:id="rId13"/>
    <p:sldId id="268" r:id="rId14"/>
    <p:sldId id="300" r:id="rId15"/>
    <p:sldId id="269" r:id="rId16"/>
    <p:sldId id="264" r:id="rId17"/>
    <p:sldId id="271" r:id="rId18"/>
    <p:sldId id="270" r:id="rId19"/>
    <p:sldId id="301" r:id="rId20"/>
    <p:sldId id="278" r:id="rId21"/>
    <p:sldId id="279" r:id="rId22"/>
    <p:sldId id="299" r:id="rId23"/>
    <p:sldId id="272" r:id="rId24"/>
    <p:sldId id="273" r:id="rId25"/>
    <p:sldId id="302" r:id="rId26"/>
    <p:sldId id="280" r:id="rId27"/>
    <p:sldId id="274" r:id="rId28"/>
    <p:sldId id="282" r:id="rId29"/>
    <p:sldId id="285" r:id="rId30"/>
    <p:sldId id="284" r:id="rId31"/>
    <p:sldId id="283" r:id="rId32"/>
    <p:sldId id="265" r:id="rId33"/>
    <p:sldId id="304" r:id="rId34"/>
    <p:sldId id="275" r:id="rId35"/>
    <p:sldId id="287" r:id="rId36"/>
    <p:sldId id="303" r:id="rId37"/>
    <p:sldId id="288" r:id="rId38"/>
    <p:sldId id="277" r:id="rId39"/>
    <p:sldId id="281" r:id="rId40"/>
    <p:sldId id="305" r:id="rId41"/>
    <p:sldId id="290" r:id="rId42"/>
    <p:sldId id="289" r:id="rId4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C5E2"/>
    <a:srgbClr val="8882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2162" autoAdjust="0"/>
  </p:normalViewPr>
  <p:slideViewPr>
    <p:cSldViewPr snapToGrid="0">
      <p:cViewPr varScale="1">
        <p:scale>
          <a:sx n="71" d="100"/>
          <a:sy n="71" d="100"/>
        </p:scale>
        <p:origin x="941" y="37"/>
      </p:cViewPr>
      <p:guideLst/>
    </p:cSldViewPr>
  </p:slideViewPr>
  <p:outlineViewPr>
    <p:cViewPr>
      <p:scale>
        <a:sx n="33" d="100"/>
        <a:sy n="33" d="100"/>
      </p:scale>
      <p:origin x="0" y="-33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536854-70CE-403A-9789-8DCE89020CFD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4E99C-C806-4CBE-ABEF-FEE1548EB1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9491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4E99C-C806-4CBE-ABEF-FEE1548EB1B4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4080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282EE-4738-430B-8D16-732EF472865A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BC261-5BE8-4FAD-A7D4-6525386D15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2122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28674"/>
          </a:xfrm>
        </p:spPr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93801"/>
            <a:ext cx="7886700" cy="4351338"/>
          </a:xfrm>
        </p:spPr>
        <p:txBody>
          <a:bodyPr/>
          <a:lstStyle>
            <a:lvl1pPr algn="just">
              <a:lnSpc>
                <a:spcPct val="110000"/>
              </a:lnSpc>
              <a:defRPr/>
            </a:lvl1pPr>
            <a:lvl2pPr algn="just">
              <a:lnSpc>
                <a:spcPct val="110000"/>
              </a:lnSpc>
              <a:defRPr/>
            </a:lvl2pPr>
            <a:lvl3pPr algn="just">
              <a:lnSpc>
                <a:spcPct val="110000"/>
              </a:lnSpc>
              <a:defRPr/>
            </a:lvl3pPr>
            <a:lvl4pPr algn="just">
              <a:lnSpc>
                <a:spcPct val="110000"/>
              </a:lnSpc>
              <a:defRPr/>
            </a:lvl4pPr>
            <a:lvl5pPr algn="just">
              <a:lnSpc>
                <a:spcPct val="110000"/>
              </a:lnSpc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282EE-4738-430B-8D16-732EF472865A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BC261-5BE8-4FAD-A7D4-6525386D15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189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282EE-4738-430B-8D16-732EF472865A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BC261-5BE8-4FAD-A7D4-6525386D15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539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282EE-4738-430B-8D16-732EF472865A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BC261-5BE8-4FAD-A7D4-6525386D15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6714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282EE-4738-430B-8D16-732EF472865A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BC261-5BE8-4FAD-A7D4-6525386D15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3068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282EE-4738-430B-8D16-732EF472865A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BC261-5BE8-4FAD-A7D4-6525386D15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8917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282EE-4738-430B-8D16-732EF472865A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BC261-5BE8-4FAD-A7D4-6525386D15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5864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282EE-4738-430B-8D16-732EF472865A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BC261-5BE8-4FAD-A7D4-6525386D15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9882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282EE-4738-430B-8D16-732EF472865A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BC261-5BE8-4FAD-A7D4-6525386D15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0563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282EE-4738-430B-8D16-732EF472865A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BC261-5BE8-4FAD-A7D4-6525386D15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1333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282EE-4738-430B-8D16-732EF472865A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BC261-5BE8-4FAD-A7D4-6525386D15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60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" y="3526971"/>
            <a:ext cx="9136536" cy="333102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6282EE-4738-430B-8D16-732EF472865A}" type="datetimeFigureOut">
              <a:rPr lang="zh-TW" altLang="en-US" smtClean="0"/>
              <a:t>2026/3/12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BC261-5BE8-4FAD-A7D4-6525386D156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7007365" y="6596390"/>
            <a:ext cx="21419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100" dirty="0">
                <a:solidFill>
                  <a:schemeClr val="bg1"/>
                </a:solidFill>
              </a:rPr>
              <a:t>Design</a:t>
            </a:r>
            <a:r>
              <a:rPr lang="en-US" altLang="zh-TW" sz="1100" baseline="0" dirty="0">
                <a:solidFill>
                  <a:schemeClr val="bg1"/>
                </a:solidFill>
              </a:rPr>
              <a:t> by William Lin @ THHS</a:t>
            </a:r>
            <a:endParaRPr lang="zh-TW" altLang="en-US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449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hyperlink" Target="https://wow.104.com.tw/index/main.html" TargetMode="Externa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eclass.perdc.ntnu.edu.tw/Welcome/Index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115special.slhs.tp.edu.tw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vs.ntpc.edu.tw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art.sen.edu.tw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shs.k12ea.gov.tw/site/cefp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sites.google.com/taivs.tp.edu.tw/115skill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sites.google.com/taivs.tp.edu.tw/114skill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sites.google.com/taivs.tp.edu.tw/114skill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sites.google.com/taivs.tp.edu.tw/114skill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khs.tp.edu.tw/115psp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115priorefa.tp.edu.tw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114priorefa.tp.edu.tw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view/ntsh115" TargetMode="External"/><Relationship Id="rId2" Type="http://schemas.openxmlformats.org/officeDocument/2006/relationships/hyperlink" Target="https://sites.google.com/view/ntsh114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ttk.entry.edu.tw/NoExamImitate_TP/NoExamImitate/Apps/Page/Public/News.aspx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hyperlink" Target="https://ttk.entry.edu.tw/NoExamImitate_TP/NoExamImitate/Apps/Page/Public/News.aspx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hyperlink" Target="https://ttk.entry.edu.tw/NoExamImitate_TP/NoExamImitate/Apps/Page/Public/News.aspx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hyperlink" Target="https://ttk.entry.edu.tw/NoExamImitate_TP/NoExamImitate/Apps/Page/Public/News.aspx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ttk.entry.edu.tw/NoExamImitate_TP/NoExamImitate/Apps/Page/Public/News.aspx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ctv.ntut.edu.tw/enter5w/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ctv.ntut.edu.tw/u5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jctv.ntut.edu.tw/u5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ctv.ntut.edu.tw/enter5/?academicYear=115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ctv.ntut.edu.tw/enter5/?academicYear=113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sites.google.com/mcvs.tp.edu.tw/mcvs203/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24436" y="373487"/>
            <a:ext cx="7772400" cy="4463000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zh-TW" altLang="en-US" sz="6600" dirty="0"/>
              <a:t>十二年國民基本教育</a:t>
            </a:r>
            <a:br>
              <a:rPr lang="zh-TW" altLang="en-US" sz="6600" dirty="0"/>
            </a:br>
            <a:r>
              <a:rPr lang="en-US" altLang="zh-TW" sz="6600" dirty="0">
                <a:solidFill>
                  <a:srgbClr val="FF0000"/>
                </a:solidFill>
              </a:rPr>
              <a:t>115</a:t>
            </a:r>
            <a:r>
              <a:rPr lang="zh-TW" altLang="en-US" sz="6600" dirty="0"/>
              <a:t>學年</a:t>
            </a:r>
            <a:br>
              <a:rPr lang="zh-TW" altLang="en-US" sz="6600" dirty="0"/>
            </a:br>
            <a:r>
              <a:rPr lang="zh-TW" altLang="en-US" sz="6600" dirty="0"/>
              <a:t>適性入學宣導 </a:t>
            </a:r>
          </a:p>
        </p:txBody>
      </p:sp>
    </p:spTree>
    <p:extLst>
      <p:ext uri="{BB962C8B-B14F-4D97-AF65-F5344CB8AC3E}">
        <p14:creationId xmlns:p14="http://schemas.microsoft.com/office/powerpoint/2010/main" val="1499300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適性入學</a:t>
            </a: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628650" y="1193801"/>
            <a:ext cx="4133850" cy="4351338"/>
          </a:xfrm>
        </p:spPr>
        <p:txBody>
          <a:bodyPr>
            <a:normAutofit/>
          </a:bodyPr>
          <a:lstStyle/>
          <a:p>
            <a:r>
              <a:rPr lang="zh-TW" altLang="en-US" sz="3200" dirty="0"/>
              <a:t>協助學生探索及了解自我、認識教育與職業環境、培養生涯規畫與決策能力，進行生涯準備與生涯發展，找出適合自己的最佳進路。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4928" y="365126"/>
            <a:ext cx="1290391" cy="2256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07069" y="365126"/>
            <a:ext cx="1848594" cy="2801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78171" y="2940387"/>
            <a:ext cx="3574240" cy="3526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67728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十二年國教免學費政策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TW" altLang="en-US" sz="4000" dirty="0"/>
              <a:t>高中</a:t>
            </a:r>
            <a:r>
              <a:rPr lang="en-US" altLang="zh-TW" sz="4000" dirty="0"/>
              <a:t>(</a:t>
            </a:r>
            <a:r>
              <a:rPr lang="zh-TW" altLang="en-US" sz="4000" dirty="0"/>
              <a:t>五專前三年</a:t>
            </a:r>
            <a:r>
              <a:rPr lang="en-US" altLang="zh-TW" sz="4000" dirty="0"/>
              <a:t>)</a:t>
            </a:r>
            <a:r>
              <a:rPr lang="zh-TW" altLang="en-US" sz="4000" dirty="0">
                <a:solidFill>
                  <a:schemeClr val="accent5"/>
                </a:solidFill>
              </a:rPr>
              <a:t>全面免學費</a:t>
            </a:r>
            <a:r>
              <a:rPr lang="zh-TW" altLang="en-US" sz="4000" dirty="0"/>
              <a:t>。</a:t>
            </a:r>
            <a:endParaRPr lang="en-US" altLang="zh-TW" sz="4000" dirty="0"/>
          </a:p>
          <a:p>
            <a:pPr algn="just"/>
            <a:r>
              <a:rPr lang="zh-TW" altLang="en-US" sz="4000" dirty="0"/>
              <a:t>公私立高中費用僅差別在</a:t>
            </a:r>
            <a:r>
              <a:rPr lang="zh-TW" altLang="en-US" sz="4000" dirty="0">
                <a:solidFill>
                  <a:srgbClr val="FF0000"/>
                </a:solidFill>
              </a:rPr>
              <a:t>雜費</a:t>
            </a:r>
            <a:r>
              <a:rPr lang="zh-TW" altLang="en-US" sz="4000" dirty="0"/>
              <a:t>與</a:t>
            </a:r>
            <a:r>
              <a:rPr lang="zh-TW" altLang="en-US" sz="4000" dirty="0">
                <a:solidFill>
                  <a:srgbClr val="FF0000"/>
                </a:solidFill>
              </a:rPr>
              <a:t>實習材料費</a:t>
            </a:r>
            <a:r>
              <a:rPr lang="zh-TW" altLang="en-US" sz="40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752376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Q版厨师图片大全,Q版厨师设计素材,Q版厨师模板下载,Q版厨师图库_昵图网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04" t="14298" r="25304" b="12656"/>
          <a:stretch/>
        </p:blipFill>
        <p:spPr bwMode="auto">
          <a:xfrm>
            <a:off x="5124009" y="1966063"/>
            <a:ext cx="1596981" cy="3000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未來學校</a:t>
            </a:r>
            <a:r>
              <a:rPr lang="en-US" altLang="zh-TW" dirty="0"/>
              <a:t>/</a:t>
            </a:r>
            <a:r>
              <a:rPr lang="zh-TW" altLang="en-US" dirty="0"/>
              <a:t>科系的選擇考量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4400" dirty="0"/>
              <a:t>職業類別</a:t>
            </a:r>
            <a:endParaRPr lang="en-US" altLang="zh-TW" sz="4400" dirty="0"/>
          </a:p>
          <a:p>
            <a:endParaRPr lang="en-US" altLang="zh-TW" sz="4400" dirty="0"/>
          </a:p>
          <a:p>
            <a:endParaRPr lang="en-US" altLang="zh-TW" sz="4400" dirty="0"/>
          </a:p>
        </p:txBody>
      </p:sp>
      <p:pic>
        <p:nvPicPr>
          <p:cNvPr id="1026" name="Picture 2" descr="q版医生头像- UU个性网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2083594"/>
            <a:ext cx="184785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修车_修车的人【高清漂浮元素png素材】-90设计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539" y="1862003"/>
            <a:ext cx="3321721" cy="332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104工作世界- YouTub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193" y="3258633"/>
            <a:ext cx="1507461" cy="150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5844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國中教育會考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>
                <a:solidFill>
                  <a:srgbClr val="0070C0"/>
                </a:solidFill>
              </a:rPr>
              <a:t>「精熟</a:t>
            </a:r>
            <a:r>
              <a:rPr lang="en-US" altLang="zh-TW" sz="3600" dirty="0">
                <a:solidFill>
                  <a:srgbClr val="0070C0"/>
                </a:solidFill>
              </a:rPr>
              <a:t>A</a:t>
            </a:r>
            <a:r>
              <a:rPr lang="zh-TW" altLang="en-US" sz="3600" dirty="0">
                <a:solidFill>
                  <a:srgbClr val="0070C0"/>
                </a:solidFill>
              </a:rPr>
              <a:t>」</a:t>
            </a:r>
            <a:r>
              <a:rPr lang="zh-TW" altLang="en-US" sz="3600" dirty="0"/>
              <a:t>表示學生精通熟習該科目國中階段所學習的知識與能力</a:t>
            </a:r>
            <a:endParaRPr lang="en-US" altLang="zh-TW" sz="3600" dirty="0"/>
          </a:p>
          <a:p>
            <a:r>
              <a:rPr lang="zh-TW" altLang="en-US" sz="3600" dirty="0">
                <a:solidFill>
                  <a:srgbClr val="0070C0"/>
                </a:solidFill>
              </a:rPr>
              <a:t>「基礎</a:t>
            </a:r>
            <a:r>
              <a:rPr lang="en-US" altLang="zh-TW" sz="3600" dirty="0">
                <a:solidFill>
                  <a:srgbClr val="0070C0"/>
                </a:solidFill>
              </a:rPr>
              <a:t>B</a:t>
            </a:r>
            <a:r>
              <a:rPr lang="zh-TW" altLang="en-US" sz="3600" dirty="0">
                <a:solidFill>
                  <a:srgbClr val="0070C0"/>
                </a:solidFill>
              </a:rPr>
              <a:t>」</a:t>
            </a:r>
            <a:r>
              <a:rPr lang="zh-TW" altLang="en-US" sz="3600" dirty="0"/>
              <a:t>表示學生具備該科目國中階段之基本學力</a:t>
            </a:r>
            <a:endParaRPr lang="en-US" altLang="zh-TW" sz="3600" dirty="0"/>
          </a:p>
          <a:p>
            <a:r>
              <a:rPr lang="zh-TW" altLang="en-US" sz="3600" dirty="0">
                <a:solidFill>
                  <a:srgbClr val="0070C0"/>
                </a:solidFill>
              </a:rPr>
              <a:t>「待加強</a:t>
            </a:r>
            <a:r>
              <a:rPr lang="en-US" altLang="zh-TW" sz="3600" dirty="0">
                <a:solidFill>
                  <a:srgbClr val="0070C0"/>
                </a:solidFill>
              </a:rPr>
              <a:t>C</a:t>
            </a:r>
            <a:r>
              <a:rPr lang="zh-TW" altLang="en-US" sz="3600" dirty="0">
                <a:solidFill>
                  <a:srgbClr val="0070C0"/>
                </a:solidFill>
              </a:rPr>
              <a:t>」</a:t>
            </a:r>
            <a:r>
              <a:rPr lang="zh-TW" altLang="en-US" sz="3600" dirty="0"/>
              <a:t>表示學生尚未具備該科目國中教育階段之基本學力</a:t>
            </a:r>
          </a:p>
        </p:txBody>
      </p:sp>
    </p:spTree>
    <p:extLst>
      <p:ext uri="{BB962C8B-B14F-4D97-AF65-F5344CB8AC3E}">
        <p14:creationId xmlns:p14="http://schemas.microsoft.com/office/powerpoint/2010/main" val="151246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會考標示與計分</a:t>
            </a:r>
          </a:p>
        </p:txBody>
      </p:sp>
      <p:graphicFrame>
        <p:nvGraphicFramePr>
          <p:cNvPr id="4" name="內容版面配置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6888502"/>
              </p:ext>
            </p:extLst>
          </p:nvPr>
        </p:nvGraphicFramePr>
        <p:xfrm>
          <a:off x="432579" y="1193801"/>
          <a:ext cx="8329642" cy="46080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400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17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576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/>
                        <a:t>能力等級</a:t>
                      </a:r>
                      <a:endParaRPr lang="zh-TW" altLang="en-US" sz="28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/>
                        <a:t>加註標示</a:t>
                      </a:r>
                      <a:endParaRPr lang="zh-TW" altLang="en-US" sz="28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/>
                        <a:t>標示說明</a:t>
                      </a:r>
                      <a:endParaRPr lang="zh-TW" altLang="en-US" sz="28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000"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/>
                        <a:t>精熟</a:t>
                      </a:r>
                      <a:r>
                        <a:rPr lang="en-US" altLang="zh-TW" sz="2800" dirty="0"/>
                        <a:t>(A)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/>
                        <a:t>答對題數</a:t>
                      </a:r>
                      <a:r>
                        <a:rPr lang="en-US" altLang="zh-TW" sz="2800" dirty="0"/>
                        <a:t>80~85%</a:t>
                      </a:r>
                      <a:r>
                        <a:rPr lang="zh-TW" altLang="en-US" sz="2800" dirty="0"/>
                        <a:t>以上</a:t>
                      </a:r>
                      <a:endParaRPr lang="zh-TW" altLang="en-US" sz="2800" b="1" dirty="0">
                        <a:solidFill>
                          <a:srgbClr val="A5002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2800" kern="1200" baseline="0" dirty="0"/>
                        <a:t>A++</a:t>
                      </a:r>
                      <a:r>
                        <a:rPr lang="en-US" altLang="zh-TW" sz="2800" kern="1200" baseline="0" dirty="0">
                          <a:solidFill>
                            <a:srgbClr val="FF0000"/>
                          </a:solidFill>
                        </a:rPr>
                        <a:t>(7)</a:t>
                      </a:r>
                      <a:endParaRPr lang="zh-TW" altLang="en-US" sz="2800" b="1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R="5040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kern="1200" baseline="0" dirty="0"/>
                        <a:t>精熟等級前</a:t>
                      </a:r>
                      <a:r>
                        <a:rPr lang="en-US" altLang="zh-TW" sz="2800" kern="1200" baseline="0" dirty="0"/>
                        <a:t>25%</a:t>
                      </a:r>
                      <a:endParaRPr lang="zh-TW" altLang="en-US" sz="2800" b="1" dirty="0">
                        <a:solidFill>
                          <a:srgbClr val="A5002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000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800" b="1" dirty="0">
                        <a:solidFill>
                          <a:srgbClr val="7030A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kern="1200" baseline="0" dirty="0"/>
                        <a:t>A+</a:t>
                      </a:r>
                      <a:r>
                        <a:rPr lang="en-US" altLang="zh-TW" sz="2800" kern="1200" baseline="0" dirty="0">
                          <a:solidFill>
                            <a:srgbClr val="FF0000"/>
                          </a:solidFill>
                        </a:rPr>
                        <a:t>(6)</a:t>
                      </a:r>
                      <a:endParaRPr lang="zh-TW" altLang="en-US" sz="2800" b="1" dirty="0">
                        <a:solidFill>
                          <a:srgbClr val="A5002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R="5040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kern="1200" baseline="0" dirty="0"/>
                        <a:t>精熟等級前</a:t>
                      </a:r>
                      <a:r>
                        <a:rPr lang="en-US" altLang="zh-TW" sz="2800" kern="1200" baseline="0" dirty="0"/>
                        <a:t>26%</a:t>
                      </a:r>
                      <a:r>
                        <a:rPr lang="zh-TW" altLang="en-US" sz="2800" kern="1200" baseline="0" dirty="0"/>
                        <a:t>～</a:t>
                      </a:r>
                      <a:r>
                        <a:rPr lang="en-US" altLang="zh-TW" sz="2800" kern="1200" baseline="0" dirty="0"/>
                        <a:t>50%</a:t>
                      </a:r>
                      <a:endParaRPr lang="zh-TW" altLang="en-US" sz="2800" b="1" dirty="0">
                        <a:solidFill>
                          <a:srgbClr val="A5002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000">
                <a:tc vMerge="1">
                  <a:txBody>
                    <a:bodyPr/>
                    <a:lstStyle/>
                    <a:p>
                      <a:pPr algn="ctr"/>
                      <a:endParaRPr lang="zh-TW" altLang="en-US" sz="2800" b="1" dirty="0">
                        <a:solidFill>
                          <a:srgbClr val="7030A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kern="1200" baseline="0" dirty="0"/>
                        <a:t>A</a:t>
                      </a:r>
                      <a:r>
                        <a:rPr lang="en-US" altLang="zh-TW" sz="2800" kern="1200" baseline="0" dirty="0">
                          <a:solidFill>
                            <a:srgbClr val="FF0000"/>
                          </a:solidFill>
                        </a:rPr>
                        <a:t>(5)</a:t>
                      </a:r>
                      <a:endParaRPr lang="zh-TW" altLang="en-US" sz="2800" b="1" dirty="0">
                        <a:solidFill>
                          <a:srgbClr val="A5002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R="504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800" b="1" dirty="0">
                        <a:solidFill>
                          <a:srgbClr val="A5002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000"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/>
                        <a:t>基礎</a:t>
                      </a:r>
                      <a:r>
                        <a:rPr lang="en-US" altLang="zh-TW" sz="2800" dirty="0"/>
                        <a:t>(B)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/>
                        <a:t>答對題數</a:t>
                      </a:r>
                      <a:endParaRPr lang="en-US" altLang="zh-TW" sz="280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dirty="0"/>
                        <a:t>40%</a:t>
                      </a:r>
                      <a:r>
                        <a:rPr lang="zh-TW" altLang="en-US" sz="2800" dirty="0"/>
                        <a:t>以上</a:t>
                      </a:r>
                      <a:endParaRPr lang="zh-TW" altLang="en-US" sz="2800" b="1" dirty="0">
                        <a:solidFill>
                          <a:srgbClr val="000066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2800" kern="1200" baseline="0" dirty="0"/>
                        <a:t>B ++</a:t>
                      </a:r>
                      <a:r>
                        <a:rPr lang="en-US" altLang="zh-TW" sz="2800" kern="1200" baseline="0" dirty="0">
                          <a:solidFill>
                            <a:srgbClr val="FF0000"/>
                          </a:solidFill>
                        </a:rPr>
                        <a:t>(4)</a:t>
                      </a:r>
                      <a:endParaRPr lang="zh-TW" altLang="en-US" sz="2800" b="1" dirty="0">
                        <a:solidFill>
                          <a:srgbClr val="000066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R="504000" anchor="ctr"/>
                </a:tc>
                <a:tc>
                  <a:txBody>
                    <a:bodyPr/>
                    <a:lstStyle/>
                    <a:p>
                      <a:r>
                        <a:rPr lang="zh-TW" altLang="en-US" sz="2800" kern="1200" baseline="0" dirty="0"/>
                        <a:t>基礎等級前</a:t>
                      </a:r>
                      <a:r>
                        <a:rPr lang="en-US" altLang="zh-TW" sz="2800" kern="1200" baseline="0" dirty="0"/>
                        <a:t>25%</a:t>
                      </a:r>
                      <a:endParaRPr lang="zh-TW" altLang="en-US" sz="2800" b="1" dirty="0">
                        <a:solidFill>
                          <a:srgbClr val="000066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6000">
                <a:tc vMerge="1">
                  <a:txBody>
                    <a:bodyPr/>
                    <a:lstStyle/>
                    <a:p>
                      <a:pPr algn="ctr"/>
                      <a:endParaRPr lang="zh-TW" altLang="en-US" sz="2800" b="1" dirty="0">
                        <a:solidFill>
                          <a:srgbClr val="7030A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2800" kern="1200" baseline="0" dirty="0"/>
                        <a:t>B+</a:t>
                      </a:r>
                      <a:r>
                        <a:rPr lang="en-US" altLang="zh-TW" sz="2800" kern="1200" baseline="0" dirty="0">
                          <a:solidFill>
                            <a:srgbClr val="FF0000"/>
                          </a:solidFill>
                        </a:rPr>
                        <a:t>(3)</a:t>
                      </a:r>
                      <a:endParaRPr lang="zh-TW" altLang="en-US" sz="2800" b="1" dirty="0">
                        <a:solidFill>
                          <a:srgbClr val="000066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R="5040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kern="1200" baseline="0" dirty="0"/>
                        <a:t>基礎等級前</a:t>
                      </a:r>
                      <a:r>
                        <a:rPr lang="en-US" altLang="zh-TW" sz="2800" kern="1200" baseline="0" dirty="0"/>
                        <a:t>26%</a:t>
                      </a:r>
                      <a:r>
                        <a:rPr lang="zh-TW" altLang="en-US" sz="2800" kern="1200" baseline="0" dirty="0"/>
                        <a:t>～</a:t>
                      </a:r>
                      <a:r>
                        <a:rPr lang="en-US" altLang="zh-TW" sz="2800" kern="1200" baseline="0" dirty="0"/>
                        <a:t>50%</a:t>
                      </a:r>
                      <a:endParaRPr lang="zh-TW" altLang="en-US" sz="2800" b="1" dirty="0">
                        <a:solidFill>
                          <a:srgbClr val="000066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6000">
                <a:tc vMerge="1">
                  <a:txBody>
                    <a:bodyPr/>
                    <a:lstStyle/>
                    <a:p>
                      <a:pPr algn="ctr"/>
                      <a:endParaRPr lang="zh-TW" altLang="en-US" sz="2800" b="1" dirty="0">
                        <a:solidFill>
                          <a:srgbClr val="7030A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2800" kern="1200" baseline="0" dirty="0"/>
                        <a:t>B</a:t>
                      </a:r>
                      <a:r>
                        <a:rPr lang="en-US" altLang="zh-TW" sz="2800" kern="1200" baseline="0" dirty="0">
                          <a:solidFill>
                            <a:srgbClr val="FF0000"/>
                          </a:solidFill>
                        </a:rPr>
                        <a:t>(2)</a:t>
                      </a:r>
                      <a:endParaRPr lang="zh-TW" altLang="en-US" sz="2800" b="1" dirty="0">
                        <a:solidFill>
                          <a:srgbClr val="000066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R="504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800" b="1" dirty="0">
                        <a:solidFill>
                          <a:srgbClr val="000066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/>
                        <a:t>待加強</a:t>
                      </a:r>
                      <a:r>
                        <a:rPr lang="en-US" altLang="zh-TW" sz="2800" dirty="0"/>
                        <a:t>(C)</a:t>
                      </a:r>
                      <a:endParaRPr lang="zh-TW" altLang="en-US" sz="2800" b="1" dirty="0">
                        <a:solidFill>
                          <a:srgbClr val="A5002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2800" dirty="0"/>
                        <a:t>C</a:t>
                      </a:r>
                      <a:r>
                        <a:rPr lang="en-US" altLang="zh-TW" sz="2800" kern="1200" baseline="0" dirty="0">
                          <a:solidFill>
                            <a:srgbClr val="FF0000"/>
                          </a:solidFill>
                        </a:rPr>
                        <a:t>(1)</a:t>
                      </a:r>
                      <a:endParaRPr lang="zh-TW" altLang="en-US" sz="2800" b="1" dirty="0">
                        <a:solidFill>
                          <a:srgbClr val="A5002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R="504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800" b="1" dirty="0">
                        <a:solidFill>
                          <a:srgbClr val="A5002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6349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未來學校</a:t>
            </a:r>
            <a:r>
              <a:rPr lang="en-US" altLang="zh-TW" dirty="0"/>
              <a:t>/</a:t>
            </a:r>
            <a:r>
              <a:rPr lang="zh-TW" altLang="en-US" dirty="0"/>
              <a:t>科系的選擇考量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193801"/>
            <a:ext cx="7886700" cy="839715"/>
          </a:xfrm>
        </p:spPr>
        <p:txBody>
          <a:bodyPr>
            <a:normAutofit/>
          </a:bodyPr>
          <a:lstStyle/>
          <a:p>
            <a:r>
              <a:rPr lang="zh-TW" altLang="en-US" sz="4400" dirty="0"/>
              <a:t>教材</a:t>
            </a:r>
            <a:r>
              <a:rPr lang="en-US" altLang="zh-TW" sz="4400" dirty="0"/>
              <a:t>vs</a:t>
            </a:r>
            <a:r>
              <a:rPr lang="zh-TW" altLang="en-US" sz="4400" dirty="0"/>
              <a:t>會考</a:t>
            </a:r>
            <a:r>
              <a:rPr lang="en-US" altLang="zh-TW" sz="4400" dirty="0">
                <a:solidFill>
                  <a:srgbClr val="FF0000"/>
                </a:solidFill>
              </a:rPr>
              <a:t>A</a:t>
            </a:r>
            <a:r>
              <a:rPr lang="en-US" altLang="zh-TW" sz="4400" dirty="0">
                <a:solidFill>
                  <a:srgbClr val="FFC000"/>
                </a:solidFill>
              </a:rPr>
              <a:t>B</a:t>
            </a:r>
            <a:r>
              <a:rPr lang="en-US" altLang="zh-TW" sz="4400" dirty="0">
                <a:solidFill>
                  <a:srgbClr val="0070C0"/>
                </a:solidFill>
              </a:rPr>
              <a:t>C</a:t>
            </a:r>
            <a:endParaRPr lang="zh-TW" altLang="en-US" sz="4400" dirty="0">
              <a:solidFill>
                <a:srgbClr val="0070C0"/>
              </a:solidFill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192856" y="2074604"/>
            <a:ext cx="8758287" cy="1349457"/>
            <a:chOff x="192856" y="2074604"/>
            <a:chExt cx="8758287" cy="1349457"/>
          </a:xfrm>
        </p:grpSpPr>
        <p:pic>
          <p:nvPicPr>
            <p:cNvPr id="5" name="圖片 4" descr="畫面剪輯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856" y="2638912"/>
              <a:ext cx="8758287" cy="785149"/>
            </a:xfrm>
            <a:prstGeom prst="rect">
              <a:avLst/>
            </a:prstGeom>
          </p:spPr>
        </p:pic>
        <p:sp>
          <p:nvSpPr>
            <p:cNvPr id="6" name="文字方塊 5"/>
            <p:cNvSpPr txBox="1"/>
            <p:nvPr/>
          </p:nvSpPr>
          <p:spPr>
            <a:xfrm>
              <a:off x="192856" y="2074604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800" dirty="0"/>
                <a:t>學測英文</a:t>
              </a:r>
            </a:p>
          </p:txBody>
        </p:sp>
      </p:grpSp>
      <p:grpSp>
        <p:nvGrpSpPr>
          <p:cNvPr id="10" name="群組 9"/>
          <p:cNvGrpSpPr/>
          <p:nvPr/>
        </p:nvGrpSpPr>
        <p:grpSpPr>
          <a:xfrm>
            <a:off x="192855" y="3642403"/>
            <a:ext cx="8979048" cy="1226769"/>
            <a:chOff x="192855" y="3642403"/>
            <a:chExt cx="8979048" cy="1226769"/>
          </a:xfrm>
        </p:grpSpPr>
        <p:sp>
          <p:nvSpPr>
            <p:cNvPr id="7" name="文字方塊 6"/>
            <p:cNvSpPr txBox="1"/>
            <p:nvPr/>
          </p:nvSpPr>
          <p:spPr>
            <a:xfrm>
              <a:off x="192855" y="364240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800" dirty="0"/>
                <a:t>統測英文</a:t>
              </a:r>
            </a:p>
          </p:txBody>
        </p:sp>
        <p:pic>
          <p:nvPicPr>
            <p:cNvPr id="8" name="圖片 7" descr="畫面剪輯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855" y="4056413"/>
              <a:ext cx="8979048" cy="8127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5617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國中畢業生升學進路階梯圖</a:t>
            </a:r>
          </a:p>
        </p:txBody>
      </p:sp>
      <p:grpSp>
        <p:nvGrpSpPr>
          <p:cNvPr id="4" name="群組 3"/>
          <p:cNvGrpSpPr>
            <a:grpSpLocks/>
          </p:cNvGrpSpPr>
          <p:nvPr/>
        </p:nvGrpSpPr>
        <p:grpSpPr bwMode="auto">
          <a:xfrm>
            <a:off x="-21551" y="889000"/>
            <a:ext cx="9207566" cy="5740399"/>
            <a:chOff x="468313" y="1467602"/>
            <a:chExt cx="8223250" cy="5179260"/>
          </a:xfrm>
        </p:grpSpPr>
        <p:grpSp>
          <p:nvGrpSpPr>
            <p:cNvPr id="5" name="群組 4"/>
            <p:cNvGrpSpPr>
              <a:grpSpLocks/>
            </p:cNvGrpSpPr>
            <p:nvPr/>
          </p:nvGrpSpPr>
          <p:grpSpPr bwMode="auto">
            <a:xfrm>
              <a:off x="468313" y="1467602"/>
              <a:ext cx="8223250" cy="5179260"/>
              <a:chOff x="33757" y="495977"/>
              <a:chExt cx="9002739" cy="5911921"/>
            </a:xfrm>
          </p:grpSpPr>
          <p:pic>
            <p:nvPicPr>
              <p:cNvPr id="10" name="Picture 2" descr="0419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644612" y="3953801"/>
                <a:ext cx="3763592" cy="18881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" name="矩形 10"/>
              <p:cNvSpPr/>
              <p:nvPr/>
            </p:nvSpPr>
            <p:spPr bwMode="auto">
              <a:xfrm>
                <a:off x="35700" y="5904501"/>
                <a:ext cx="4464457" cy="503397"/>
              </a:xfrm>
              <a:prstGeom prst="rect">
                <a:avLst/>
              </a:prstGeom>
              <a:gradFill>
                <a:gsLst>
                  <a:gs pos="0">
                    <a:srgbClr val="FFFF00"/>
                  </a:gs>
                  <a:gs pos="100000">
                    <a:srgbClr val="FFC000"/>
                  </a:gs>
                </a:gsLst>
                <a:lin ang="0" scaled="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zh-TW" altLang="en-US" sz="2400" b="1">
                    <a:latin typeface="+mn-ea"/>
                    <a:ea typeface="+mn-ea"/>
                  </a:rPr>
                  <a:t>進高中</a:t>
                </a:r>
              </a:p>
            </p:txBody>
          </p:sp>
          <p:sp>
            <p:nvSpPr>
              <p:cNvPr id="12" name="矩形 11"/>
              <p:cNvSpPr/>
              <p:nvPr/>
            </p:nvSpPr>
            <p:spPr bwMode="auto">
              <a:xfrm>
                <a:off x="4500157" y="5904501"/>
                <a:ext cx="4536339" cy="503397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lumMod val="40000"/>
                      <a:lumOff val="60000"/>
                    </a:schemeClr>
                  </a:gs>
                </a:gsLst>
                <a:lin ang="0" scaled="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zh-TW" altLang="en-US" sz="2400" b="1">
                    <a:latin typeface="+mn-ea"/>
                    <a:ea typeface="+mn-ea"/>
                  </a:rPr>
                  <a:t>選技職</a:t>
                </a:r>
              </a:p>
            </p:txBody>
          </p:sp>
          <p:sp>
            <p:nvSpPr>
              <p:cNvPr id="13" name="向上箭號 2"/>
              <p:cNvSpPr/>
              <p:nvPr/>
            </p:nvSpPr>
            <p:spPr bwMode="auto">
              <a:xfrm>
                <a:off x="3363644" y="1484432"/>
                <a:ext cx="2271084" cy="4393466"/>
              </a:xfrm>
              <a:custGeom>
                <a:avLst/>
                <a:gdLst>
                  <a:gd name="connsiteX0" fmla="*/ 0 w 2592288"/>
                  <a:gd name="connsiteY0" fmla="*/ 1246709 h 4392488"/>
                  <a:gd name="connsiteX1" fmla="*/ 1296144 w 2592288"/>
                  <a:gd name="connsiteY1" fmla="*/ 0 h 4392488"/>
                  <a:gd name="connsiteX2" fmla="*/ 2592288 w 2592288"/>
                  <a:gd name="connsiteY2" fmla="*/ 1246709 h 4392488"/>
                  <a:gd name="connsiteX3" fmla="*/ 1944216 w 2592288"/>
                  <a:gd name="connsiteY3" fmla="*/ 1246709 h 4392488"/>
                  <a:gd name="connsiteX4" fmla="*/ 1944216 w 2592288"/>
                  <a:gd name="connsiteY4" fmla="*/ 4392488 h 4392488"/>
                  <a:gd name="connsiteX5" fmla="*/ 648072 w 2592288"/>
                  <a:gd name="connsiteY5" fmla="*/ 4392488 h 4392488"/>
                  <a:gd name="connsiteX6" fmla="*/ 648072 w 2592288"/>
                  <a:gd name="connsiteY6" fmla="*/ 1246709 h 4392488"/>
                  <a:gd name="connsiteX7" fmla="*/ 0 w 2592288"/>
                  <a:gd name="connsiteY7" fmla="*/ 1246709 h 4392488"/>
                  <a:gd name="connsiteX0" fmla="*/ 0 w 2431650"/>
                  <a:gd name="connsiteY0" fmla="*/ 1259066 h 4392488"/>
                  <a:gd name="connsiteX1" fmla="*/ 1135506 w 2431650"/>
                  <a:gd name="connsiteY1" fmla="*/ 0 h 4392488"/>
                  <a:gd name="connsiteX2" fmla="*/ 2431650 w 2431650"/>
                  <a:gd name="connsiteY2" fmla="*/ 1246709 h 4392488"/>
                  <a:gd name="connsiteX3" fmla="*/ 1783578 w 2431650"/>
                  <a:gd name="connsiteY3" fmla="*/ 1246709 h 4392488"/>
                  <a:gd name="connsiteX4" fmla="*/ 1783578 w 2431650"/>
                  <a:gd name="connsiteY4" fmla="*/ 4392488 h 4392488"/>
                  <a:gd name="connsiteX5" fmla="*/ 487434 w 2431650"/>
                  <a:gd name="connsiteY5" fmla="*/ 4392488 h 4392488"/>
                  <a:gd name="connsiteX6" fmla="*/ 487434 w 2431650"/>
                  <a:gd name="connsiteY6" fmla="*/ 1246709 h 4392488"/>
                  <a:gd name="connsiteX7" fmla="*/ 0 w 2431650"/>
                  <a:gd name="connsiteY7" fmla="*/ 1259066 h 4392488"/>
                  <a:gd name="connsiteX0" fmla="*/ 0 w 2308082"/>
                  <a:gd name="connsiteY0" fmla="*/ 1259066 h 4392488"/>
                  <a:gd name="connsiteX1" fmla="*/ 1135506 w 2308082"/>
                  <a:gd name="connsiteY1" fmla="*/ 0 h 4392488"/>
                  <a:gd name="connsiteX2" fmla="*/ 2308082 w 2308082"/>
                  <a:gd name="connsiteY2" fmla="*/ 1259066 h 4392488"/>
                  <a:gd name="connsiteX3" fmla="*/ 1783578 w 2308082"/>
                  <a:gd name="connsiteY3" fmla="*/ 1246709 h 4392488"/>
                  <a:gd name="connsiteX4" fmla="*/ 1783578 w 2308082"/>
                  <a:gd name="connsiteY4" fmla="*/ 4392488 h 4392488"/>
                  <a:gd name="connsiteX5" fmla="*/ 487434 w 2308082"/>
                  <a:gd name="connsiteY5" fmla="*/ 4392488 h 4392488"/>
                  <a:gd name="connsiteX6" fmla="*/ 487434 w 2308082"/>
                  <a:gd name="connsiteY6" fmla="*/ 1246709 h 4392488"/>
                  <a:gd name="connsiteX7" fmla="*/ 0 w 2308082"/>
                  <a:gd name="connsiteY7" fmla="*/ 1259066 h 4392488"/>
                  <a:gd name="connsiteX0" fmla="*/ 0 w 2271012"/>
                  <a:gd name="connsiteY0" fmla="*/ 1259066 h 4392488"/>
                  <a:gd name="connsiteX1" fmla="*/ 1135506 w 2271012"/>
                  <a:gd name="connsiteY1" fmla="*/ 0 h 4392488"/>
                  <a:gd name="connsiteX2" fmla="*/ 2271012 w 2271012"/>
                  <a:gd name="connsiteY2" fmla="*/ 1246709 h 4392488"/>
                  <a:gd name="connsiteX3" fmla="*/ 1783578 w 2271012"/>
                  <a:gd name="connsiteY3" fmla="*/ 1246709 h 4392488"/>
                  <a:gd name="connsiteX4" fmla="*/ 1783578 w 2271012"/>
                  <a:gd name="connsiteY4" fmla="*/ 4392488 h 4392488"/>
                  <a:gd name="connsiteX5" fmla="*/ 487434 w 2271012"/>
                  <a:gd name="connsiteY5" fmla="*/ 4392488 h 4392488"/>
                  <a:gd name="connsiteX6" fmla="*/ 487434 w 2271012"/>
                  <a:gd name="connsiteY6" fmla="*/ 1246709 h 4392488"/>
                  <a:gd name="connsiteX7" fmla="*/ 0 w 2271012"/>
                  <a:gd name="connsiteY7" fmla="*/ 1259066 h 4392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271012" h="4392488">
                    <a:moveTo>
                      <a:pt x="0" y="1259066"/>
                    </a:moveTo>
                    <a:lnTo>
                      <a:pt x="1135506" y="0"/>
                    </a:lnTo>
                    <a:lnTo>
                      <a:pt x="2271012" y="1246709"/>
                    </a:lnTo>
                    <a:lnTo>
                      <a:pt x="1783578" y="1246709"/>
                    </a:lnTo>
                    <a:lnTo>
                      <a:pt x="1783578" y="4392488"/>
                    </a:lnTo>
                    <a:lnTo>
                      <a:pt x="487434" y="4392488"/>
                    </a:lnTo>
                    <a:lnTo>
                      <a:pt x="487434" y="1246709"/>
                    </a:lnTo>
                    <a:lnTo>
                      <a:pt x="0" y="1259066"/>
                    </a:lnTo>
                    <a:close/>
                  </a:path>
                </a:pathLst>
              </a:custGeom>
              <a:solidFill>
                <a:srgbClr val="FFCCFF"/>
              </a:solidFill>
              <a:ln w="38100" cap="flat" cmpd="sng" algn="ctr">
                <a:solidFill>
                  <a:srgbClr val="FF33CC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>
                  <a:defRPr/>
                </a:pPr>
                <a:endParaRPr lang="en-US" altLang="zh-TW" sz="1400" b="1" dirty="0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endParaRPr lang="en-US" altLang="zh-TW" sz="1400" b="1" dirty="0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endParaRPr lang="en-US" altLang="zh-TW" sz="1400" b="1" dirty="0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endParaRPr lang="en-US" altLang="zh-TW" sz="1400" b="1" dirty="0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r>
                  <a:rPr lang="zh-TW" altLang="en-US" sz="1400" b="1" dirty="0">
                    <a:latin typeface="+mn-ea"/>
                    <a:ea typeface="+mn-ea"/>
                  </a:rPr>
                  <a:t>（博士班）</a:t>
                </a:r>
                <a:endParaRPr lang="en-US" altLang="zh-TW" sz="1400" b="1" dirty="0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r>
                  <a:rPr lang="zh-TW" altLang="en-US" sz="1400" b="1" dirty="0">
                    <a:latin typeface="+mn-ea"/>
                    <a:ea typeface="+mn-ea"/>
                  </a:rPr>
                  <a:t>（碩士班）</a:t>
                </a:r>
                <a:endParaRPr lang="en-US" altLang="zh-TW" sz="1400" b="1" dirty="0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endParaRPr lang="en-US" altLang="zh-TW" sz="1400" b="1" dirty="0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r>
                  <a:rPr lang="zh-TW" altLang="en-US" sz="1400" b="1" dirty="0">
                    <a:latin typeface="+mn-ea"/>
                    <a:ea typeface="+mn-ea"/>
                  </a:rPr>
                  <a:t>科技大學</a:t>
                </a:r>
                <a:endParaRPr lang="en-US" altLang="zh-TW" sz="1400" b="1" dirty="0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r>
                  <a:rPr lang="zh-TW" altLang="en-US" sz="1400" b="1" dirty="0">
                    <a:latin typeface="+mn-ea"/>
                    <a:ea typeface="+mn-ea"/>
                  </a:rPr>
                  <a:t>技術學院</a:t>
                </a:r>
                <a:endParaRPr lang="en-US" altLang="zh-TW" sz="1400" b="1" dirty="0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r>
                  <a:rPr lang="zh-TW" altLang="en-US" sz="1400" b="1" dirty="0">
                    <a:latin typeface="+mn-ea"/>
                    <a:ea typeface="+mn-ea"/>
                  </a:rPr>
                  <a:t>一般大學</a:t>
                </a:r>
                <a:endParaRPr lang="en-US" altLang="zh-TW" sz="1400" b="1" dirty="0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endParaRPr lang="zh-TW" altLang="en-US" sz="1600" b="1" dirty="0">
                  <a:latin typeface="+mn-ea"/>
                  <a:ea typeface="+mn-ea"/>
                </a:endParaRPr>
              </a:p>
            </p:txBody>
          </p:sp>
          <p:sp>
            <p:nvSpPr>
              <p:cNvPr id="14" name="矩形 13"/>
              <p:cNvSpPr>
                <a:spLocks noChangeArrowheads="1"/>
              </p:cNvSpPr>
              <p:nvPr/>
            </p:nvSpPr>
            <p:spPr bwMode="auto">
              <a:xfrm>
                <a:off x="2627784" y="3573016"/>
                <a:ext cx="1184495" cy="2304256"/>
              </a:xfrm>
              <a:prstGeom prst="rect">
                <a:avLst/>
              </a:prstGeom>
              <a:solidFill>
                <a:srgbClr val="FFFFCC"/>
              </a:solidFill>
              <a:ln w="38100" algn="ctr">
                <a:solidFill>
                  <a:srgbClr val="FFC000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eaLnBrk="1" hangingPunct="1"/>
                <a:endParaRPr lang="en-US" altLang="zh-TW" sz="1800" b="1">
                  <a:latin typeface="+mn-ea"/>
                  <a:ea typeface="+mn-ea"/>
                </a:endParaRPr>
              </a:p>
              <a:p>
                <a:pPr eaLnBrk="1" hangingPunct="1"/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一般大學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eaLnBrk="1" hangingPunct="1"/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科技大學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eaLnBrk="1" hangingPunct="1"/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技術學院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eaLnBrk="1" hangingPunct="1"/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軍警學校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eaLnBrk="1" hangingPunct="1"/>
                <a:endParaRPr lang="zh-TW" altLang="en-US" sz="1800" b="1">
                  <a:latin typeface="+mn-ea"/>
                  <a:ea typeface="+mn-ea"/>
                </a:endParaRPr>
              </a:p>
            </p:txBody>
          </p:sp>
          <p:sp>
            <p:nvSpPr>
              <p:cNvPr id="15" name="矩形 14"/>
              <p:cNvSpPr>
                <a:spLocks noChangeArrowheads="1"/>
              </p:cNvSpPr>
              <p:nvPr/>
            </p:nvSpPr>
            <p:spPr bwMode="auto">
              <a:xfrm>
                <a:off x="5184068" y="3573017"/>
                <a:ext cx="1224136" cy="2330822"/>
              </a:xfrm>
              <a:prstGeom prst="rect">
                <a:avLst/>
              </a:prstGeom>
              <a:solidFill>
                <a:srgbClr val="FFFFCC"/>
              </a:solidFill>
              <a:ln w="38100" algn="ctr">
                <a:solidFill>
                  <a:srgbClr val="FFC000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eaLnBrk="1" hangingPunct="1"/>
                <a:endParaRPr lang="en-US" altLang="zh-TW" sz="1400" b="1">
                  <a:latin typeface="+mn-ea"/>
                  <a:ea typeface="+mn-ea"/>
                </a:endParaRPr>
              </a:p>
              <a:p>
                <a:pPr eaLnBrk="1" hangingPunct="1"/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科技大學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eaLnBrk="1" hangingPunct="1"/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技術學院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eaLnBrk="1" hangingPunct="1"/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二專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eaLnBrk="1" hangingPunct="1"/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一般大學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eaLnBrk="1" hangingPunct="1"/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軍警校院</a:t>
                </a:r>
              </a:p>
            </p:txBody>
          </p:sp>
          <p:sp>
            <p:nvSpPr>
              <p:cNvPr id="16" name="矩形 15"/>
              <p:cNvSpPr/>
              <p:nvPr/>
            </p:nvSpPr>
            <p:spPr bwMode="auto">
              <a:xfrm>
                <a:off x="1403402" y="4365663"/>
                <a:ext cx="1225879" cy="1512236"/>
              </a:xfrm>
              <a:prstGeom prst="rect">
                <a:avLst/>
              </a:prstGeom>
              <a:solidFill>
                <a:srgbClr val="CCFF99"/>
              </a:solidFill>
              <a:ln w="38100" cap="flat" cmpd="sng" algn="ctr">
                <a:solidFill>
                  <a:srgbClr val="92D050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普通高中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綜合高中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r>
                  <a:rPr lang="zh-TW" altLang="en-US" sz="1400" b="1">
                    <a:latin typeface="+mn-ea"/>
                    <a:ea typeface="+mn-ea"/>
                  </a:rPr>
                  <a:t>（學術學程）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單科高中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algn="ctr" eaLnBrk="1" hangingPunct="1">
                  <a:defRPr/>
                </a:pPr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實驗高中</a:t>
                </a:r>
                <a:endParaRPr lang="en-US" altLang="zh-TW" sz="1400" b="1">
                  <a:latin typeface="+mn-ea"/>
                  <a:ea typeface="+mn-ea"/>
                </a:endParaRPr>
              </a:p>
              <a:p>
                <a:pPr eaLnBrk="1" hangingPunct="1">
                  <a:defRPr/>
                </a:pPr>
                <a:endParaRPr lang="zh-TW" altLang="en-US" sz="1800" b="1">
                  <a:latin typeface="+mn-ea"/>
                  <a:ea typeface="+mn-ea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 bwMode="auto">
              <a:xfrm>
                <a:off x="179464" y="5229213"/>
                <a:ext cx="1223937" cy="64868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8100" cap="flat" cmpd="sng" algn="ctr">
                <a:solidFill>
                  <a:srgbClr val="00B0F0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國中畢業</a:t>
                </a:r>
                <a:endParaRPr lang="en-US" altLang="zh-TW" sz="1400" b="1">
                  <a:latin typeface="+mn-ea"/>
                  <a:ea typeface="+mn-ea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 bwMode="auto">
              <a:xfrm>
                <a:off x="6442915" y="4365663"/>
                <a:ext cx="1225879" cy="1512236"/>
              </a:xfrm>
              <a:prstGeom prst="rect">
                <a:avLst/>
              </a:prstGeom>
              <a:solidFill>
                <a:srgbClr val="CCFF99"/>
              </a:solidFill>
              <a:ln w="38100" cap="flat" cmpd="sng" algn="ctr">
                <a:solidFill>
                  <a:srgbClr val="92D050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eaLnBrk="1" hangingPunct="1">
                  <a:defRPr/>
                </a:pPr>
                <a:r>
                  <a:rPr lang="en-US" altLang="zh-TW" sz="1200" b="1" dirty="0">
                    <a:latin typeface="+mn-ea"/>
                    <a:ea typeface="+mn-ea"/>
                  </a:rPr>
                  <a:t>-</a:t>
                </a:r>
                <a:r>
                  <a:rPr lang="zh-TW" altLang="en-US" sz="1200" b="1" dirty="0">
                    <a:latin typeface="+mn-ea"/>
                    <a:ea typeface="+mn-ea"/>
                  </a:rPr>
                  <a:t>技術型高中</a:t>
                </a:r>
                <a:endParaRPr lang="en-US" altLang="zh-TW" sz="1200" b="1" dirty="0">
                  <a:latin typeface="+mn-ea"/>
                  <a:ea typeface="+mn-ea"/>
                </a:endParaRPr>
              </a:p>
              <a:p>
                <a:pPr eaLnBrk="1" hangingPunct="1">
                  <a:defRPr/>
                </a:pPr>
                <a:r>
                  <a:rPr lang="en-US" altLang="zh-TW" sz="1200" b="1" dirty="0">
                    <a:latin typeface="+mn-ea"/>
                    <a:ea typeface="+mn-ea"/>
                  </a:rPr>
                  <a:t>-</a:t>
                </a:r>
                <a:r>
                  <a:rPr lang="zh-TW" altLang="en-US" sz="1200" b="1" dirty="0">
                    <a:latin typeface="+mn-ea"/>
                    <a:ea typeface="+mn-ea"/>
                  </a:rPr>
                  <a:t>五專</a:t>
                </a:r>
                <a:endParaRPr lang="en-US" altLang="zh-TW" sz="1200" b="1" dirty="0">
                  <a:latin typeface="+mn-ea"/>
                  <a:ea typeface="+mn-ea"/>
                </a:endParaRPr>
              </a:p>
              <a:p>
                <a:pPr eaLnBrk="1" hangingPunct="1">
                  <a:defRPr/>
                </a:pPr>
                <a:r>
                  <a:rPr lang="en-US" altLang="zh-TW" sz="1200" b="1" dirty="0">
                    <a:latin typeface="+mn-ea"/>
                    <a:ea typeface="+mn-ea"/>
                  </a:rPr>
                  <a:t>-</a:t>
                </a:r>
                <a:r>
                  <a:rPr lang="zh-TW" altLang="en-US" sz="1200" b="1" dirty="0">
                    <a:latin typeface="+mn-ea"/>
                    <a:ea typeface="+mn-ea"/>
                  </a:rPr>
                  <a:t>綜合高中</a:t>
                </a:r>
                <a:endParaRPr lang="en-US" altLang="zh-TW" sz="1200" b="1" dirty="0">
                  <a:latin typeface="+mn-ea"/>
                  <a:ea typeface="+mn-ea"/>
                </a:endParaRPr>
              </a:p>
              <a:p>
                <a:pPr eaLnBrk="1" hangingPunct="1">
                  <a:defRPr/>
                </a:pPr>
                <a:r>
                  <a:rPr lang="zh-TW" altLang="en-US" sz="1200" b="1" dirty="0">
                    <a:latin typeface="+mn-ea"/>
                    <a:ea typeface="+mn-ea"/>
                  </a:rPr>
                  <a:t>（專門學程）</a:t>
                </a:r>
                <a:endParaRPr lang="en-US" altLang="zh-TW" sz="1200" b="1" dirty="0">
                  <a:latin typeface="+mn-ea"/>
                  <a:ea typeface="+mn-ea"/>
                </a:endParaRPr>
              </a:p>
              <a:p>
                <a:pPr eaLnBrk="1" hangingPunct="1">
                  <a:defRPr/>
                </a:pPr>
                <a:r>
                  <a:rPr lang="en-US" altLang="zh-TW" sz="1200" b="1" dirty="0">
                    <a:latin typeface="+mn-ea"/>
                    <a:ea typeface="+mn-ea"/>
                  </a:rPr>
                  <a:t>-</a:t>
                </a:r>
                <a:r>
                  <a:rPr lang="zh-TW" altLang="en-US" sz="1200" b="1" dirty="0">
                    <a:latin typeface="+mn-ea"/>
                    <a:ea typeface="+mn-ea"/>
                  </a:rPr>
                  <a:t>實用技能學程</a:t>
                </a:r>
                <a:endParaRPr lang="en-US" altLang="zh-TW" sz="1200" b="1" dirty="0">
                  <a:latin typeface="+mn-ea"/>
                  <a:ea typeface="+mn-ea"/>
                </a:endParaRPr>
              </a:p>
              <a:p>
                <a:pPr eaLnBrk="1" hangingPunct="1">
                  <a:defRPr/>
                </a:pPr>
                <a:r>
                  <a:rPr lang="en-US" altLang="zh-TW" sz="1200" b="1" dirty="0">
                    <a:latin typeface="+mn-ea"/>
                    <a:ea typeface="+mn-ea"/>
                  </a:rPr>
                  <a:t>-</a:t>
                </a:r>
                <a:r>
                  <a:rPr lang="zh-TW" altLang="en-US" sz="1200" b="1" dirty="0">
                    <a:latin typeface="+mn-ea"/>
                    <a:ea typeface="+mn-ea"/>
                  </a:rPr>
                  <a:t>建教合作班</a:t>
                </a:r>
              </a:p>
            </p:txBody>
          </p:sp>
          <p:sp>
            <p:nvSpPr>
              <p:cNvPr id="19" name="矩形 18"/>
              <p:cNvSpPr/>
              <p:nvPr/>
            </p:nvSpPr>
            <p:spPr bwMode="auto">
              <a:xfrm>
                <a:off x="7668795" y="5229213"/>
                <a:ext cx="1223937" cy="64868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8100" cap="flat" cmpd="sng" algn="ctr">
                <a:solidFill>
                  <a:srgbClr val="00B0F0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US" altLang="zh-TW" sz="1400" b="1">
                    <a:latin typeface="+mn-ea"/>
                    <a:ea typeface="+mn-ea"/>
                  </a:rPr>
                  <a:t>-</a:t>
                </a:r>
                <a:r>
                  <a:rPr lang="zh-TW" altLang="en-US" sz="1400" b="1">
                    <a:latin typeface="+mn-ea"/>
                    <a:ea typeface="+mn-ea"/>
                  </a:rPr>
                  <a:t>國中畢業</a:t>
                </a:r>
                <a:endParaRPr lang="en-US" altLang="zh-TW" sz="1400" b="1">
                  <a:latin typeface="+mn-ea"/>
                  <a:ea typeface="+mn-ea"/>
                </a:endParaRPr>
              </a:p>
            </p:txBody>
          </p:sp>
          <p:sp>
            <p:nvSpPr>
              <p:cNvPr id="20" name="矩形 19"/>
              <p:cNvSpPr>
                <a:spLocks noChangeArrowheads="1"/>
              </p:cNvSpPr>
              <p:nvPr/>
            </p:nvSpPr>
            <p:spPr bwMode="auto">
              <a:xfrm>
                <a:off x="179512" y="4351711"/>
                <a:ext cx="864096" cy="504056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/>
                <a:r>
                  <a:rPr lang="zh-TW" altLang="en-US" sz="2400" b="1">
                    <a:latin typeface="+mn-ea"/>
                    <a:ea typeface="+mn-ea"/>
                  </a:rPr>
                  <a:t>國中</a:t>
                </a:r>
              </a:p>
            </p:txBody>
          </p:sp>
          <p:grpSp>
            <p:nvGrpSpPr>
              <p:cNvPr id="21" name="群組 20"/>
              <p:cNvGrpSpPr>
                <a:grpSpLocks/>
              </p:cNvGrpSpPr>
              <p:nvPr/>
            </p:nvGrpSpPr>
            <p:grpSpPr bwMode="auto">
              <a:xfrm>
                <a:off x="33757" y="3476427"/>
                <a:ext cx="3780085" cy="2438008"/>
                <a:chOff x="33757" y="3476427"/>
                <a:chExt cx="3780085" cy="2438008"/>
              </a:xfrm>
            </p:grpSpPr>
            <p:sp>
              <p:nvSpPr>
                <p:cNvPr id="43" name="矩形 42"/>
                <p:cNvSpPr>
                  <a:spLocks noChangeArrowheads="1"/>
                </p:cNvSpPr>
                <p:nvPr/>
              </p:nvSpPr>
              <p:spPr bwMode="auto">
                <a:xfrm>
                  <a:off x="34925" y="5131784"/>
                  <a:ext cx="140004" cy="782651"/>
                </a:xfrm>
                <a:prstGeom prst="rect">
                  <a:avLst/>
                </a:prstGeom>
                <a:solidFill>
                  <a:srgbClr val="00B0F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eaLnBrk="1" hangingPunct="1"/>
                  <a:endParaRPr lang="zh-TW" altLang="en-US" sz="3600" b="1">
                    <a:latin typeface="+mn-ea"/>
                    <a:ea typeface="+mn-ea"/>
                  </a:endParaRPr>
                </a:p>
              </p:txBody>
            </p:sp>
            <p:sp>
              <p:nvSpPr>
                <p:cNvPr id="44" name="矩形 43"/>
                <p:cNvSpPr>
                  <a:spLocks noChangeArrowheads="1"/>
                </p:cNvSpPr>
                <p:nvPr/>
              </p:nvSpPr>
              <p:spPr bwMode="auto">
                <a:xfrm>
                  <a:off x="33757" y="5096788"/>
                  <a:ext cx="1256184" cy="130906"/>
                </a:xfrm>
                <a:prstGeom prst="rect">
                  <a:avLst/>
                </a:prstGeom>
                <a:solidFill>
                  <a:srgbClr val="00B0F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eaLnBrk="1" hangingPunct="1"/>
                  <a:endParaRPr lang="zh-TW" altLang="en-US" sz="3600" b="1">
                    <a:latin typeface="+mn-ea"/>
                    <a:ea typeface="+mn-ea"/>
                  </a:endParaRPr>
                </a:p>
              </p:txBody>
            </p:sp>
            <p:sp>
              <p:nvSpPr>
                <p:cNvPr id="45" name="矩形 44"/>
                <p:cNvSpPr>
                  <a:spLocks noChangeArrowheads="1"/>
                </p:cNvSpPr>
                <p:nvPr/>
              </p:nvSpPr>
              <p:spPr bwMode="auto">
                <a:xfrm>
                  <a:off x="1291680" y="4273320"/>
                  <a:ext cx="111968" cy="922568"/>
                </a:xfrm>
                <a:prstGeom prst="rect">
                  <a:avLst/>
                </a:prstGeom>
                <a:solidFill>
                  <a:srgbClr val="92D05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eaLnBrk="1" hangingPunct="1"/>
                  <a:endParaRPr lang="zh-TW" altLang="en-US" sz="3600" b="1">
                    <a:latin typeface="+mn-ea"/>
                    <a:ea typeface="+mn-ea"/>
                  </a:endParaRPr>
                </a:p>
              </p:txBody>
            </p:sp>
            <p:sp>
              <p:nvSpPr>
                <p:cNvPr id="46" name="矩形 45"/>
                <p:cNvSpPr>
                  <a:spLocks noChangeArrowheads="1"/>
                </p:cNvSpPr>
                <p:nvPr/>
              </p:nvSpPr>
              <p:spPr bwMode="auto">
                <a:xfrm>
                  <a:off x="1291680" y="4250258"/>
                  <a:ext cx="1205086" cy="101453"/>
                </a:xfrm>
                <a:prstGeom prst="rect">
                  <a:avLst/>
                </a:prstGeom>
                <a:solidFill>
                  <a:srgbClr val="92D05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eaLnBrk="1" hangingPunct="1"/>
                  <a:endParaRPr lang="zh-TW" altLang="en-US" sz="3600" b="1">
                    <a:latin typeface="+mn-ea"/>
                    <a:ea typeface="+mn-ea"/>
                  </a:endParaRPr>
                </a:p>
              </p:txBody>
            </p:sp>
            <p:sp>
              <p:nvSpPr>
                <p:cNvPr id="47" name="矩形 46"/>
                <p:cNvSpPr>
                  <a:spLocks noChangeArrowheads="1"/>
                </p:cNvSpPr>
                <p:nvPr/>
              </p:nvSpPr>
              <p:spPr bwMode="auto">
                <a:xfrm>
                  <a:off x="2496766" y="3490913"/>
                  <a:ext cx="127372" cy="862012"/>
                </a:xfrm>
                <a:prstGeom prst="rect">
                  <a:avLst/>
                </a:prstGeom>
                <a:solidFill>
                  <a:srgbClr val="FFC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eaLnBrk="1" hangingPunct="1"/>
                  <a:endParaRPr lang="zh-TW" altLang="en-US" sz="3600" b="1">
                    <a:latin typeface="+mn-ea"/>
                    <a:ea typeface="+mn-ea"/>
                  </a:endParaRPr>
                </a:p>
              </p:txBody>
            </p:sp>
            <p:sp>
              <p:nvSpPr>
                <p:cNvPr id="48" name="矩形 47"/>
                <p:cNvSpPr>
                  <a:spLocks noChangeArrowheads="1"/>
                </p:cNvSpPr>
                <p:nvPr/>
              </p:nvSpPr>
              <p:spPr bwMode="auto">
                <a:xfrm>
                  <a:off x="2490788" y="3476427"/>
                  <a:ext cx="1323054" cy="96589"/>
                </a:xfrm>
                <a:prstGeom prst="rect">
                  <a:avLst/>
                </a:prstGeom>
                <a:solidFill>
                  <a:srgbClr val="FFC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eaLnBrk="1" hangingPunct="1"/>
                  <a:endParaRPr lang="zh-TW" altLang="en-US" sz="3600" b="1">
                    <a:latin typeface="+mn-ea"/>
                    <a:ea typeface="+mn-ea"/>
                  </a:endParaRPr>
                </a:p>
              </p:txBody>
            </p:sp>
          </p:grpSp>
          <p:grpSp>
            <p:nvGrpSpPr>
              <p:cNvPr id="22" name="群組 21"/>
              <p:cNvGrpSpPr>
                <a:grpSpLocks/>
              </p:cNvGrpSpPr>
              <p:nvPr/>
            </p:nvGrpSpPr>
            <p:grpSpPr bwMode="auto">
              <a:xfrm flipH="1">
                <a:off x="5184058" y="3476427"/>
                <a:ext cx="3812052" cy="2438008"/>
                <a:chOff x="33757" y="3476427"/>
                <a:chExt cx="3780085" cy="2438008"/>
              </a:xfrm>
            </p:grpSpPr>
            <p:sp>
              <p:nvSpPr>
                <p:cNvPr id="37" name="矩形 36"/>
                <p:cNvSpPr>
                  <a:spLocks noChangeArrowheads="1"/>
                </p:cNvSpPr>
                <p:nvPr/>
              </p:nvSpPr>
              <p:spPr bwMode="auto">
                <a:xfrm>
                  <a:off x="34925" y="5131784"/>
                  <a:ext cx="140004" cy="782651"/>
                </a:xfrm>
                <a:prstGeom prst="rect">
                  <a:avLst/>
                </a:prstGeom>
                <a:solidFill>
                  <a:srgbClr val="00B0F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eaLnBrk="1" hangingPunct="1"/>
                  <a:endParaRPr lang="zh-TW" altLang="en-US" sz="3600" b="1">
                    <a:latin typeface="+mn-ea"/>
                    <a:ea typeface="+mn-ea"/>
                  </a:endParaRPr>
                </a:p>
              </p:txBody>
            </p:sp>
            <p:sp>
              <p:nvSpPr>
                <p:cNvPr id="38" name="矩形 37"/>
                <p:cNvSpPr>
                  <a:spLocks noChangeArrowheads="1"/>
                </p:cNvSpPr>
                <p:nvPr/>
              </p:nvSpPr>
              <p:spPr bwMode="auto">
                <a:xfrm>
                  <a:off x="33757" y="5096788"/>
                  <a:ext cx="1256184" cy="130906"/>
                </a:xfrm>
                <a:prstGeom prst="rect">
                  <a:avLst/>
                </a:prstGeom>
                <a:solidFill>
                  <a:srgbClr val="00B0F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eaLnBrk="1" hangingPunct="1"/>
                  <a:endParaRPr lang="zh-TW" altLang="en-US" sz="3600" b="1">
                    <a:latin typeface="+mn-ea"/>
                    <a:ea typeface="+mn-ea"/>
                  </a:endParaRPr>
                </a:p>
              </p:txBody>
            </p:sp>
            <p:sp>
              <p:nvSpPr>
                <p:cNvPr id="39" name="矩形 38"/>
                <p:cNvSpPr>
                  <a:spLocks noChangeArrowheads="1"/>
                </p:cNvSpPr>
                <p:nvPr/>
              </p:nvSpPr>
              <p:spPr bwMode="auto">
                <a:xfrm>
                  <a:off x="1291680" y="4273320"/>
                  <a:ext cx="111968" cy="922568"/>
                </a:xfrm>
                <a:prstGeom prst="rect">
                  <a:avLst/>
                </a:prstGeom>
                <a:solidFill>
                  <a:srgbClr val="92D05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eaLnBrk="1" hangingPunct="1"/>
                  <a:endParaRPr lang="zh-TW" altLang="en-US" sz="3600" b="1">
                    <a:latin typeface="+mn-ea"/>
                    <a:ea typeface="+mn-ea"/>
                  </a:endParaRPr>
                </a:p>
              </p:txBody>
            </p:sp>
            <p:sp>
              <p:nvSpPr>
                <p:cNvPr id="40" name="矩形 39"/>
                <p:cNvSpPr>
                  <a:spLocks noChangeArrowheads="1"/>
                </p:cNvSpPr>
                <p:nvPr/>
              </p:nvSpPr>
              <p:spPr bwMode="auto">
                <a:xfrm>
                  <a:off x="1291680" y="4250258"/>
                  <a:ext cx="1205086" cy="101453"/>
                </a:xfrm>
                <a:prstGeom prst="rect">
                  <a:avLst/>
                </a:prstGeom>
                <a:solidFill>
                  <a:srgbClr val="92D05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eaLnBrk="1" hangingPunct="1"/>
                  <a:endParaRPr lang="zh-TW" altLang="en-US" sz="3600" b="1">
                    <a:latin typeface="+mn-ea"/>
                    <a:ea typeface="+mn-ea"/>
                  </a:endParaRPr>
                </a:p>
              </p:txBody>
            </p:sp>
            <p:sp>
              <p:nvSpPr>
                <p:cNvPr id="41" name="矩形 40"/>
                <p:cNvSpPr>
                  <a:spLocks noChangeArrowheads="1"/>
                </p:cNvSpPr>
                <p:nvPr/>
              </p:nvSpPr>
              <p:spPr bwMode="auto">
                <a:xfrm>
                  <a:off x="2496766" y="3490913"/>
                  <a:ext cx="127372" cy="862012"/>
                </a:xfrm>
                <a:prstGeom prst="rect">
                  <a:avLst/>
                </a:prstGeom>
                <a:solidFill>
                  <a:srgbClr val="FFC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eaLnBrk="1" hangingPunct="1"/>
                  <a:endParaRPr lang="zh-TW" altLang="en-US" sz="3600" b="1">
                    <a:latin typeface="+mn-ea"/>
                    <a:ea typeface="+mn-ea"/>
                  </a:endParaRPr>
                </a:p>
              </p:txBody>
            </p:sp>
            <p:sp>
              <p:nvSpPr>
                <p:cNvPr id="42" name="矩形 41"/>
                <p:cNvSpPr>
                  <a:spLocks noChangeArrowheads="1"/>
                </p:cNvSpPr>
                <p:nvPr/>
              </p:nvSpPr>
              <p:spPr bwMode="auto">
                <a:xfrm>
                  <a:off x="2490788" y="3476427"/>
                  <a:ext cx="1323054" cy="96589"/>
                </a:xfrm>
                <a:prstGeom prst="rect">
                  <a:avLst/>
                </a:prstGeom>
                <a:solidFill>
                  <a:srgbClr val="FFC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eaLnBrk="1" hangingPunct="1"/>
                  <a:endParaRPr lang="zh-TW" altLang="en-US" sz="3600" b="1">
                    <a:latin typeface="+mn-ea"/>
                    <a:ea typeface="+mn-ea"/>
                  </a:endParaRPr>
                </a:p>
              </p:txBody>
            </p:sp>
          </p:grpSp>
          <p:sp>
            <p:nvSpPr>
              <p:cNvPr id="23" name="直角三角形 22"/>
              <p:cNvSpPr>
                <a:spLocks noChangeArrowheads="1"/>
              </p:cNvSpPr>
              <p:nvPr/>
            </p:nvSpPr>
            <p:spPr bwMode="auto">
              <a:xfrm>
                <a:off x="6588224" y="3921919"/>
                <a:ext cx="216024" cy="263165"/>
              </a:xfrm>
              <a:prstGeom prst="rtTriangle">
                <a:avLst/>
              </a:prstGeom>
              <a:gradFill rotWithShape="0">
                <a:gsLst>
                  <a:gs pos="0">
                    <a:srgbClr val="92D050"/>
                  </a:gs>
                  <a:gs pos="100000">
                    <a:srgbClr val="FFC000"/>
                  </a:gs>
                </a:gsLst>
                <a:lin ang="10800000"/>
              </a:gra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eaLnBrk="1" hangingPunct="1"/>
                <a:endParaRPr lang="zh-TW" altLang="en-US" sz="3600" b="1">
                  <a:latin typeface="+mn-ea"/>
                  <a:ea typeface="+mn-ea"/>
                </a:endParaRPr>
              </a:p>
            </p:txBody>
          </p:sp>
          <p:sp>
            <p:nvSpPr>
              <p:cNvPr id="24" name="直角三角形 23"/>
              <p:cNvSpPr>
                <a:spLocks noChangeArrowheads="1"/>
              </p:cNvSpPr>
              <p:nvPr/>
            </p:nvSpPr>
            <p:spPr bwMode="auto">
              <a:xfrm flipH="1">
                <a:off x="2195735" y="3922133"/>
                <a:ext cx="218293" cy="263165"/>
              </a:xfrm>
              <a:prstGeom prst="rtTriangle">
                <a:avLst/>
              </a:prstGeom>
              <a:gradFill rotWithShape="0">
                <a:gsLst>
                  <a:gs pos="0">
                    <a:srgbClr val="92D050"/>
                  </a:gs>
                  <a:gs pos="100000">
                    <a:srgbClr val="FFC000"/>
                  </a:gs>
                </a:gsLst>
                <a:lin ang="10800000"/>
              </a:gra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eaLnBrk="1" hangingPunct="1"/>
                <a:endParaRPr lang="zh-TW" altLang="en-US" sz="3600" b="1">
                  <a:latin typeface="+mn-ea"/>
                  <a:ea typeface="+mn-ea"/>
                </a:endParaRPr>
              </a:p>
            </p:txBody>
          </p:sp>
          <p:sp>
            <p:nvSpPr>
              <p:cNvPr id="25" name="直角三角形 24"/>
              <p:cNvSpPr>
                <a:spLocks noChangeArrowheads="1"/>
              </p:cNvSpPr>
              <p:nvPr/>
            </p:nvSpPr>
            <p:spPr bwMode="auto">
              <a:xfrm flipH="1">
                <a:off x="988462" y="4766296"/>
                <a:ext cx="218293" cy="263165"/>
              </a:xfrm>
              <a:prstGeom prst="rtTriangle">
                <a:avLst/>
              </a:prstGeom>
              <a:gradFill rotWithShape="0">
                <a:gsLst>
                  <a:gs pos="0">
                    <a:srgbClr val="00B0F0"/>
                  </a:gs>
                  <a:gs pos="100000">
                    <a:srgbClr val="92D050"/>
                  </a:gs>
                </a:gsLst>
                <a:lin ang="10800000"/>
              </a:gra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eaLnBrk="1" hangingPunct="1"/>
                <a:endParaRPr lang="zh-TW" altLang="en-US" sz="3600" b="1">
                  <a:latin typeface="+mn-ea"/>
                  <a:ea typeface="+mn-ea"/>
                </a:endParaRPr>
              </a:p>
            </p:txBody>
          </p:sp>
          <p:sp>
            <p:nvSpPr>
              <p:cNvPr id="26" name="直角三角形 25"/>
              <p:cNvSpPr>
                <a:spLocks noChangeArrowheads="1"/>
              </p:cNvSpPr>
              <p:nvPr/>
            </p:nvSpPr>
            <p:spPr bwMode="auto">
              <a:xfrm>
                <a:off x="7812359" y="4769874"/>
                <a:ext cx="218457" cy="263165"/>
              </a:xfrm>
              <a:prstGeom prst="rtTriangle">
                <a:avLst/>
              </a:prstGeom>
              <a:gradFill rotWithShape="0">
                <a:gsLst>
                  <a:gs pos="0">
                    <a:srgbClr val="00B0F0"/>
                  </a:gs>
                  <a:gs pos="100000">
                    <a:srgbClr val="92D050"/>
                  </a:gs>
                </a:gsLst>
                <a:lin ang="10800000"/>
              </a:gra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eaLnBrk="1" hangingPunct="1"/>
                <a:endParaRPr lang="zh-TW" altLang="en-US" sz="3600" b="1">
                  <a:latin typeface="+mn-ea"/>
                  <a:ea typeface="+mn-ea"/>
                </a:endParaRPr>
              </a:p>
            </p:txBody>
          </p:sp>
          <p:sp>
            <p:nvSpPr>
              <p:cNvPr id="27" name="矩形 26"/>
              <p:cNvSpPr>
                <a:spLocks noChangeArrowheads="1"/>
              </p:cNvSpPr>
              <p:nvPr/>
            </p:nvSpPr>
            <p:spPr bwMode="auto">
              <a:xfrm>
                <a:off x="1331639" y="3429000"/>
                <a:ext cx="864096" cy="504056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/>
                <a:r>
                  <a:rPr lang="zh-TW" altLang="en-US" sz="2400" b="1">
                    <a:latin typeface="+mn-ea"/>
                    <a:ea typeface="+mn-ea"/>
                  </a:rPr>
                  <a:t>高中</a:t>
                </a:r>
              </a:p>
            </p:txBody>
          </p:sp>
          <p:sp>
            <p:nvSpPr>
              <p:cNvPr id="28" name="矩形 27"/>
              <p:cNvSpPr>
                <a:spLocks noChangeArrowheads="1"/>
              </p:cNvSpPr>
              <p:nvPr/>
            </p:nvSpPr>
            <p:spPr bwMode="auto">
              <a:xfrm>
                <a:off x="2509910" y="2759945"/>
                <a:ext cx="864096" cy="504056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/>
                <a:r>
                  <a:rPr lang="zh-TW" altLang="en-US" sz="2400" b="1">
                    <a:latin typeface="+mn-ea"/>
                    <a:ea typeface="+mn-ea"/>
                  </a:rPr>
                  <a:t>大學</a:t>
                </a:r>
              </a:p>
            </p:txBody>
          </p:sp>
          <p:sp>
            <p:nvSpPr>
              <p:cNvPr id="29" name="矩形 28"/>
              <p:cNvSpPr>
                <a:spLocks noChangeArrowheads="1"/>
              </p:cNvSpPr>
              <p:nvPr/>
            </p:nvSpPr>
            <p:spPr bwMode="auto">
              <a:xfrm>
                <a:off x="7956376" y="4365104"/>
                <a:ext cx="864096" cy="504056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/>
                <a:r>
                  <a:rPr lang="zh-TW" altLang="en-US" sz="2400" b="1">
                    <a:latin typeface="+mn-ea"/>
                    <a:ea typeface="+mn-ea"/>
                  </a:rPr>
                  <a:t>國中</a:t>
                </a:r>
              </a:p>
            </p:txBody>
          </p:sp>
          <p:sp>
            <p:nvSpPr>
              <p:cNvPr id="30" name="矩形 29"/>
              <p:cNvSpPr>
                <a:spLocks noChangeArrowheads="1"/>
              </p:cNvSpPr>
              <p:nvPr/>
            </p:nvSpPr>
            <p:spPr bwMode="auto">
              <a:xfrm>
                <a:off x="6804248" y="3442392"/>
                <a:ext cx="864096" cy="634679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/>
                <a:r>
                  <a:rPr lang="zh-TW" altLang="en-US" sz="1800" b="1" dirty="0">
                    <a:latin typeface="+mn-ea"/>
                    <a:ea typeface="+mn-ea"/>
                  </a:rPr>
                  <a:t>技高</a:t>
                </a:r>
                <a:r>
                  <a:rPr lang="en-US" altLang="zh-TW" sz="1800" b="1" dirty="0">
                    <a:latin typeface="+mn-ea"/>
                    <a:ea typeface="+mn-ea"/>
                  </a:rPr>
                  <a:t>/</a:t>
                </a:r>
                <a:r>
                  <a:rPr lang="zh-TW" altLang="en-US" sz="1800" b="1" dirty="0">
                    <a:latin typeface="+mn-ea"/>
                    <a:ea typeface="+mn-ea"/>
                  </a:rPr>
                  <a:t>五專</a:t>
                </a:r>
              </a:p>
            </p:txBody>
          </p:sp>
          <p:sp>
            <p:nvSpPr>
              <p:cNvPr id="31" name="矩形 30"/>
              <p:cNvSpPr>
                <a:spLocks noChangeArrowheads="1"/>
              </p:cNvSpPr>
              <p:nvPr/>
            </p:nvSpPr>
            <p:spPr bwMode="auto">
              <a:xfrm>
                <a:off x="5652120" y="2773338"/>
                <a:ext cx="864096" cy="655662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/>
                <a:r>
                  <a:rPr lang="zh-TW" altLang="en-US" sz="1800" b="1">
                    <a:latin typeface="+mn-ea"/>
                    <a:ea typeface="+mn-ea"/>
                  </a:rPr>
                  <a:t>大學</a:t>
                </a:r>
                <a:r>
                  <a:rPr lang="en-US" altLang="zh-TW" sz="1800" b="1">
                    <a:latin typeface="+mn-ea"/>
                    <a:ea typeface="+mn-ea"/>
                  </a:rPr>
                  <a:t>/</a:t>
                </a:r>
                <a:r>
                  <a:rPr lang="zh-TW" altLang="en-US" sz="1800" b="1">
                    <a:latin typeface="+mn-ea"/>
                    <a:ea typeface="+mn-ea"/>
                  </a:rPr>
                  <a:t>二專</a:t>
                </a:r>
              </a:p>
            </p:txBody>
          </p:sp>
          <p:sp>
            <p:nvSpPr>
              <p:cNvPr id="32" name="矩形 31"/>
              <p:cNvSpPr>
                <a:spLocks noChangeArrowheads="1"/>
              </p:cNvSpPr>
              <p:nvPr/>
            </p:nvSpPr>
            <p:spPr bwMode="auto">
              <a:xfrm>
                <a:off x="3904889" y="844662"/>
                <a:ext cx="1190206" cy="504056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sz="3200" kern="1200"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  <a:cs typeface="+mn-cs"/>
                  </a:defRPr>
                </a:lvl9pPr>
              </a:lstStyle>
              <a:p>
                <a:pPr algn="ctr" eaLnBrk="1" hangingPunct="1"/>
                <a:r>
                  <a:rPr lang="zh-TW" altLang="en-US" sz="2400" b="1">
                    <a:latin typeface="+mn-ea"/>
                    <a:ea typeface="+mn-ea"/>
                  </a:rPr>
                  <a:t>研究所</a:t>
                </a:r>
              </a:p>
            </p:txBody>
          </p:sp>
          <p:grpSp>
            <p:nvGrpSpPr>
              <p:cNvPr id="33" name="群組 32"/>
              <p:cNvGrpSpPr>
                <a:grpSpLocks/>
              </p:cNvGrpSpPr>
              <p:nvPr/>
            </p:nvGrpSpPr>
            <p:grpSpPr bwMode="auto">
              <a:xfrm rot="-1116729">
                <a:off x="225190" y="495977"/>
                <a:ext cx="8451254" cy="4062250"/>
                <a:chOff x="-1097647" y="1150812"/>
                <a:chExt cx="6159122" cy="4141697"/>
              </a:xfrm>
            </p:grpSpPr>
            <p:sp>
              <p:nvSpPr>
                <p:cNvPr id="34" name="圖案 33"/>
                <p:cNvSpPr/>
                <p:nvPr/>
              </p:nvSpPr>
              <p:spPr>
                <a:xfrm rot="474396">
                  <a:off x="-1097647" y="1150812"/>
                  <a:ext cx="2472068" cy="2286638"/>
                </a:xfrm>
                <a:prstGeom prst="swooshArrow">
                  <a:avLst>
                    <a:gd name="adj1" fmla="val 16310"/>
                    <a:gd name="adj2" fmla="val 31370"/>
                  </a:avLst>
                </a:prstGeom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/>
                <a:lstStyle/>
                <a:p>
                  <a:endParaRPr lang="zh-TW" altLang="en-US" sz="2000" b="1">
                    <a:latin typeface="+mn-ea"/>
                  </a:endParaRPr>
                </a:p>
              </p:txBody>
            </p:sp>
            <p:sp>
              <p:nvSpPr>
                <p:cNvPr id="35" name="手繪多邊形 34"/>
                <p:cNvSpPr/>
                <p:nvPr/>
              </p:nvSpPr>
              <p:spPr>
                <a:xfrm>
                  <a:off x="-513477" y="1254253"/>
                  <a:ext cx="1645214" cy="650941"/>
                </a:xfrm>
                <a:custGeom>
                  <a:avLst/>
                  <a:gdLst>
                    <a:gd name="connsiteX0" fmla="*/ 0 w 1654048"/>
                    <a:gd name="connsiteY0" fmla="*/ 0 h 650240"/>
                    <a:gd name="connsiteX1" fmla="*/ 1654048 w 1654048"/>
                    <a:gd name="connsiteY1" fmla="*/ 0 h 650240"/>
                    <a:gd name="connsiteX2" fmla="*/ 1654048 w 1654048"/>
                    <a:gd name="connsiteY2" fmla="*/ 650240 h 650240"/>
                    <a:gd name="connsiteX3" fmla="*/ 0 w 1654048"/>
                    <a:gd name="connsiteY3" fmla="*/ 650240 h 650240"/>
                    <a:gd name="connsiteX4" fmla="*/ 0 w 1654048"/>
                    <a:gd name="connsiteY4" fmla="*/ 0 h 6502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54048" h="650240">
                      <a:moveTo>
                        <a:pt x="0" y="0"/>
                      </a:moveTo>
                      <a:lnTo>
                        <a:pt x="1654048" y="0"/>
                      </a:lnTo>
                      <a:lnTo>
                        <a:pt x="1654048" y="650240"/>
                      </a:lnTo>
                      <a:lnTo>
                        <a:pt x="0" y="65024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</p:spPr>
              <p:style>
                <a:lnRef idx="0">
                  <a:schemeClr val="dk1">
                    <a:alpha val="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lIns="45720" rIns="45720" spcCol="1270" anchor="b"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>
                          <a:hueOff val="0"/>
                          <a:satOff val="0"/>
                          <a:lumOff val="0"/>
                          <a:alphaOff val="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>
                          <a:hueOff val="0"/>
                          <a:satOff val="0"/>
                          <a:lumOff val="0"/>
                          <a:alphaOff val="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>
                          <a:hueOff val="0"/>
                          <a:satOff val="0"/>
                          <a:lumOff val="0"/>
                          <a:alphaOff val="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>
                          <a:hueOff val="0"/>
                          <a:satOff val="0"/>
                          <a:lumOff val="0"/>
                          <a:alphaOff val="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kern="1200">
                      <a:solidFill>
                        <a:schemeClr val="tx1">
                          <a:hueOff val="0"/>
                          <a:satOff val="0"/>
                          <a:lumOff val="0"/>
                          <a:alphaOff val="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3200" kern="1200">
                      <a:solidFill>
                        <a:schemeClr val="tx1">
                          <a:hueOff val="0"/>
                          <a:satOff val="0"/>
                          <a:lumOff val="0"/>
                          <a:alphaOff val="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3200" kern="1200">
                      <a:solidFill>
                        <a:schemeClr val="tx1">
                          <a:hueOff val="0"/>
                          <a:satOff val="0"/>
                          <a:lumOff val="0"/>
                          <a:alphaOff val="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3200" kern="1200">
                      <a:solidFill>
                        <a:schemeClr val="tx1">
                          <a:hueOff val="0"/>
                          <a:satOff val="0"/>
                          <a:lumOff val="0"/>
                          <a:alphaOff val="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3200" kern="1200">
                      <a:solidFill>
                        <a:schemeClr val="tx1">
                          <a:hueOff val="0"/>
                          <a:satOff val="0"/>
                          <a:lumOff val="0"/>
                          <a:alphaOff val="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1600200" eaLnBrk="1" hangingPunct="1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endParaRPr lang="zh-TW" altLang="en-US" sz="4000" b="1" dirty="0">
                    <a:latin typeface="+mn-ea"/>
                  </a:endParaRPr>
                </a:p>
              </p:txBody>
            </p:sp>
            <p:sp>
              <p:nvSpPr>
                <p:cNvPr id="36" name="圖案 35"/>
                <p:cNvSpPr/>
                <p:nvPr/>
              </p:nvSpPr>
              <p:spPr>
                <a:xfrm rot="1561976" flipH="1">
                  <a:off x="2627634" y="2861913"/>
                  <a:ext cx="2433841" cy="2430596"/>
                </a:xfrm>
                <a:prstGeom prst="swooshArrow">
                  <a:avLst>
                    <a:gd name="adj1" fmla="val 16310"/>
                    <a:gd name="adj2" fmla="val 31370"/>
                  </a:avLst>
                </a:prstGeom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/>
                <a:lstStyle/>
                <a:p>
                  <a:endParaRPr lang="zh-TW" altLang="en-US" sz="2000" b="1">
                    <a:latin typeface="+mn-ea"/>
                  </a:endParaRPr>
                </a:p>
              </p:txBody>
            </p:sp>
          </p:grpSp>
        </p:grpSp>
        <p:sp>
          <p:nvSpPr>
            <p:cNvPr id="6" name="向右箭號 5"/>
            <p:cNvSpPr/>
            <p:nvPr/>
          </p:nvSpPr>
          <p:spPr bwMode="auto">
            <a:xfrm>
              <a:off x="470088" y="6247084"/>
              <a:ext cx="523491" cy="360339"/>
            </a:xfrm>
            <a:prstGeom prst="rightArrow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TW" altLang="en-US" sz="3600" b="1">
                <a:latin typeface="+mn-ea"/>
                <a:ea typeface="+mn-ea"/>
              </a:endParaRPr>
            </a:p>
          </p:txBody>
        </p:sp>
        <p:sp>
          <p:nvSpPr>
            <p:cNvPr id="7" name="向右箭號 6"/>
            <p:cNvSpPr/>
            <p:nvPr/>
          </p:nvSpPr>
          <p:spPr bwMode="auto">
            <a:xfrm flipH="1">
              <a:off x="8223083" y="6257840"/>
              <a:ext cx="468480" cy="358546"/>
            </a:xfrm>
            <a:prstGeom prst="rightArrow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TW" altLang="en-US" sz="3600" b="1">
                <a:latin typeface="+mn-ea"/>
                <a:ea typeface="+mn-ea"/>
              </a:endParaRPr>
            </a:p>
          </p:txBody>
        </p:sp>
        <p:sp>
          <p:nvSpPr>
            <p:cNvPr id="8" name="弧形 51"/>
            <p:cNvSpPr/>
            <p:nvPr/>
          </p:nvSpPr>
          <p:spPr bwMode="auto">
            <a:xfrm>
              <a:off x="3143388" y="2268714"/>
              <a:ext cx="3734927" cy="1441193"/>
            </a:xfrm>
            <a:custGeom>
              <a:avLst/>
              <a:gdLst>
                <a:gd name="connsiteX0" fmla="*/ 2713 w 2880389"/>
                <a:gd name="connsiteY0" fmla="*/ 646379 h 1377254"/>
                <a:gd name="connsiteX1" fmla="*/ 1450271 w 2880389"/>
                <a:gd name="connsiteY1" fmla="*/ 17 h 1377254"/>
                <a:gd name="connsiteX2" fmla="*/ 2880390 w 2880389"/>
                <a:gd name="connsiteY2" fmla="*/ 688457 h 1377254"/>
                <a:gd name="connsiteX3" fmla="*/ 1440195 w 2880389"/>
                <a:gd name="connsiteY3" fmla="*/ 688627 h 1377254"/>
                <a:gd name="connsiteX4" fmla="*/ 2713 w 2880389"/>
                <a:gd name="connsiteY4" fmla="*/ 646379 h 1377254"/>
                <a:gd name="connsiteX0" fmla="*/ 2713 w 2880389"/>
                <a:gd name="connsiteY0" fmla="*/ 646379 h 1377254"/>
                <a:gd name="connsiteX1" fmla="*/ 1450271 w 2880389"/>
                <a:gd name="connsiteY1" fmla="*/ 17 h 1377254"/>
                <a:gd name="connsiteX2" fmla="*/ 2880390 w 2880389"/>
                <a:gd name="connsiteY2" fmla="*/ 688457 h 1377254"/>
                <a:gd name="connsiteX0" fmla="*/ 0 w 3487277"/>
                <a:gd name="connsiteY0" fmla="*/ 646379 h 1640957"/>
                <a:gd name="connsiteX1" fmla="*/ 1447558 w 3487277"/>
                <a:gd name="connsiteY1" fmla="*/ 17 h 1640957"/>
                <a:gd name="connsiteX2" fmla="*/ 2877677 w 3487277"/>
                <a:gd name="connsiteY2" fmla="*/ 688457 h 1640957"/>
                <a:gd name="connsiteX3" fmla="*/ 1437482 w 3487277"/>
                <a:gd name="connsiteY3" fmla="*/ 688627 h 1640957"/>
                <a:gd name="connsiteX4" fmla="*/ 0 w 3487277"/>
                <a:gd name="connsiteY4" fmla="*/ 646379 h 1640957"/>
                <a:gd name="connsiteX0" fmla="*/ 0 w 3487277"/>
                <a:gd name="connsiteY0" fmla="*/ 646379 h 1640957"/>
                <a:gd name="connsiteX1" fmla="*/ 1447558 w 3487277"/>
                <a:gd name="connsiteY1" fmla="*/ 17 h 1640957"/>
                <a:gd name="connsiteX2" fmla="*/ 3487277 w 3487277"/>
                <a:gd name="connsiteY2" fmla="*/ 1640957 h 1640957"/>
                <a:gd name="connsiteX0" fmla="*/ 266700 w 3753977"/>
                <a:gd name="connsiteY0" fmla="*/ 646379 h 1640957"/>
                <a:gd name="connsiteX1" fmla="*/ 1714258 w 3753977"/>
                <a:gd name="connsiteY1" fmla="*/ 17 h 1640957"/>
                <a:gd name="connsiteX2" fmla="*/ 3144377 w 3753977"/>
                <a:gd name="connsiteY2" fmla="*/ 688457 h 1640957"/>
                <a:gd name="connsiteX3" fmla="*/ 1704182 w 3753977"/>
                <a:gd name="connsiteY3" fmla="*/ 688627 h 1640957"/>
                <a:gd name="connsiteX4" fmla="*/ 266700 w 3753977"/>
                <a:gd name="connsiteY4" fmla="*/ 646379 h 1640957"/>
                <a:gd name="connsiteX0" fmla="*/ 0 w 3753977"/>
                <a:gd name="connsiteY0" fmla="*/ 884504 h 1640957"/>
                <a:gd name="connsiteX1" fmla="*/ 1714258 w 3753977"/>
                <a:gd name="connsiteY1" fmla="*/ 17 h 1640957"/>
                <a:gd name="connsiteX2" fmla="*/ 3753977 w 3753977"/>
                <a:gd name="connsiteY2" fmla="*/ 1640957 h 1640957"/>
                <a:gd name="connsiteX0" fmla="*/ 266700 w 3753977"/>
                <a:gd name="connsiteY0" fmla="*/ 649520 h 1644098"/>
                <a:gd name="connsiteX1" fmla="*/ 1714258 w 3753977"/>
                <a:gd name="connsiteY1" fmla="*/ 3158 h 1644098"/>
                <a:gd name="connsiteX2" fmla="*/ 2944352 w 3753977"/>
                <a:gd name="connsiteY2" fmla="*/ 880754 h 1644098"/>
                <a:gd name="connsiteX3" fmla="*/ 1704182 w 3753977"/>
                <a:gd name="connsiteY3" fmla="*/ 691768 h 1644098"/>
                <a:gd name="connsiteX4" fmla="*/ 266700 w 3753977"/>
                <a:gd name="connsiteY4" fmla="*/ 649520 h 1644098"/>
                <a:gd name="connsiteX0" fmla="*/ 0 w 3753977"/>
                <a:gd name="connsiteY0" fmla="*/ 887645 h 1644098"/>
                <a:gd name="connsiteX1" fmla="*/ 1714258 w 3753977"/>
                <a:gd name="connsiteY1" fmla="*/ 3158 h 1644098"/>
                <a:gd name="connsiteX2" fmla="*/ 3753977 w 3753977"/>
                <a:gd name="connsiteY2" fmla="*/ 1644098 h 1644098"/>
                <a:gd name="connsiteX0" fmla="*/ 266700 w 3753977"/>
                <a:gd name="connsiteY0" fmla="*/ 649520 h 1644098"/>
                <a:gd name="connsiteX1" fmla="*/ 1714258 w 3753977"/>
                <a:gd name="connsiteY1" fmla="*/ 3158 h 1644098"/>
                <a:gd name="connsiteX2" fmla="*/ 2944352 w 3753977"/>
                <a:gd name="connsiteY2" fmla="*/ 880754 h 1644098"/>
                <a:gd name="connsiteX3" fmla="*/ 1704182 w 3753977"/>
                <a:gd name="connsiteY3" fmla="*/ 691768 h 1644098"/>
                <a:gd name="connsiteX4" fmla="*/ 266700 w 3753977"/>
                <a:gd name="connsiteY4" fmla="*/ 649520 h 1644098"/>
                <a:gd name="connsiteX0" fmla="*/ 0 w 3753977"/>
                <a:gd name="connsiteY0" fmla="*/ 887645 h 1644098"/>
                <a:gd name="connsiteX1" fmla="*/ 1714258 w 3753977"/>
                <a:gd name="connsiteY1" fmla="*/ 3158 h 1644098"/>
                <a:gd name="connsiteX2" fmla="*/ 3753977 w 3753977"/>
                <a:gd name="connsiteY2" fmla="*/ 1644098 h 1644098"/>
                <a:gd name="connsiteX0" fmla="*/ 266700 w 3753977"/>
                <a:gd name="connsiteY0" fmla="*/ 649520 h 1644098"/>
                <a:gd name="connsiteX1" fmla="*/ 1714258 w 3753977"/>
                <a:gd name="connsiteY1" fmla="*/ 3158 h 1644098"/>
                <a:gd name="connsiteX2" fmla="*/ 2944352 w 3753977"/>
                <a:gd name="connsiteY2" fmla="*/ 880754 h 1644098"/>
                <a:gd name="connsiteX3" fmla="*/ 1704182 w 3753977"/>
                <a:gd name="connsiteY3" fmla="*/ 691768 h 1644098"/>
                <a:gd name="connsiteX4" fmla="*/ 266700 w 3753977"/>
                <a:gd name="connsiteY4" fmla="*/ 649520 h 1644098"/>
                <a:gd name="connsiteX0" fmla="*/ 0 w 3753977"/>
                <a:gd name="connsiteY0" fmla="*/ 887645 h 1644098"/>
                <a:gd name="connsiteX1" fmla="*/ 1714258 w 3753977"/>
                <a:gd name="connsiteY1" fmla="*/ 3158 h 1644098"/>
                <a:gd name="connsiteX2" fmla="*/ 3102500 w 3753977"/>
                <a:gd name="connsiteY2" fmla="*/ 786157 h 1644098"/>
                <a:gd name="connsiteX3" fmla="*/ 3753977 w 3753977"/>
                <a:gd name="connsiteY3" fmla="*/ 1644098 h 1644098"/>
                <a:gd name="connsiteX0" fmla="*/ 266700 w 3753977"/>
                <a:gd name="connsiteY0" fmla="*/ 649520 h 1644098"/>
                <a:gd name="connsiteX1" fmla="*/ 1714258 w 3753977"/>
                <a:gd name="connsiteY1" fmla="*/ 3158 h 1644098"/>
                <a:gd name="connsiteX2" fmla="*/ 2944352 w 3753977"/>
                <a:gd name="connsiteY2" fmla="*/ 880754 h 1644098"/>
                <a:gd name="connsiteX3" fmla="*/ 1704182 w 3753977"/>
                <a:gd name="connsiteY3" fmla="*/ 691768 h 1644098"/>
                <a:gd name="connsiteX4" fmla="*/ 266700 w 3753977"/>
                <a:gd name="connsiteY4" fmla="*/ 649520 h 1644098"/>
                <a:gd name="connsiteX0" fmla="*/ 0 w 3753977"/>
                <a:gd name="connsiteY0" fmla="*/ 887645 h 1644098"/>
                <a:gd name="connsiteX1" fmla="*/ 1714258 w 3753977"/>
                <a:gd name="connsiteY1" fmla="*/ 3158 h 1644098"/>
                <a:gd name="connsiteX2" fmla="*/ 3035825 w 3753977"/>
                <a:gd name="connsiteY2" fmla="*/ 954297 h 1644098"/>
                <a:gd name="connsiteX3" fmla="*/ 3753977 w 3753977"/>
                <a:gd name="connsiteY3" fmla="*/ 1644098 h 1644098"/>
                <a:gd name="connsiteX0" fmla="*/ 266700 w 3753977"/>
                <a:gd name="connsiteY0" fmla="*/ 647743 h 1642321"/>
                <a:gd name="connsiteX1" fmla="*/ 1714258 w 3753977"/>
                <a:gd name="connsiteY1" fmla="*/ 1381 h 1642321"/>
                <a:gd name="connsiteX2" fmla="*/ 3030077 w 3753977"/>
                <a:gd name="connsiteY2" fmla="*/ 794908 h 1642321"/>
                <a:gd name="connsiteX3" fmla="*/ 1704182 w 3753977"/>
                <a:gd name="connsiteY3" fmla="*/ 689991 h 1642321"/>
                <a:gd name="connsiteX4" fmla="*/ 266700 w 3753977"/>
                <a:gd name="connsiteY4" fmla="*/ 647743 h 1642321"/>
                <a:gd name="connsiteX0" fmla="*/ 0 w 3753977"/>
                <a:gd name="connsiteY0" fmla="*/ 885868 h 1642321"/>
                <a:gd name="connsiteX1" fmla="*/ 1714258 w 3753977"/>
                <a:gd name="connsiteY1" fmla="*/ 1381 h 1642321"/>
                <a:gd name="connsiteX2" fmla="*/ 3035825 w 3753977"/>
                <a:gd name="connsiteY2" fmla="*/ 952520 h 1642321"/>
                <a:gd name="connsiteX3" fmla="*/ 3753977 w 3753977"/>
                <a:gd name="connsiteY3" fmla="*/ 1642321 h 1642321"/>
                <a:gd name="connsiteX0" fmla="*/ 266700 w 3753977"/>
                <a:gd name="connsiteY0" fmla="*/ 647743 h 1642321"/>
                <a:gd name="connsiteX1" fmla="*/ 1714258 w 3753977"/>
                <a:gd name="connsiteY1" fmla="*/ 1381 h 1642321"/>
                <a:gd name="connsiteX2" fmla="*/ 3030077 w 3753977"/>
                <a:gd name="connsiteY2" fmla="*/ 794908 h 1642321"/>
                <a:gd name="connsiteX3" fmla="*/ 1704182 w 3753977"/>
                <a:gd name="connsiteY3" fmla="*/ 689991 h 1642321"/>
                <a:gd name="connsiteX4" fmla="*/ 266700 w 3753977"/>
                <a:gd name="connsiteY4" fmla="*/ 647743 h 1642321"/>
                <a:gd name="connsiteX0" fmla="*/ 0 w 3753977"/>
                <a:gd name="connsiteY0" fmla="*/ 885868 h 1642321"/>
                <a:gd name="connsiteX1" fmla="*/ 1714258 w 3753977"/>
                <a:gd name="connsiteY1" fmla="*/ 1381 h 1642321"/>
                <a:gd name="connsiteX2" fmla="*/ 3140600 w 3753977"/>
                <a:gd name="connsiteY2" fmla="*/ 952520 h 1642321"/>
                <a:gd name="connsiteX3" fmla="*/ 3753977 w 3753977"/>
                <a:gd name="connsiteY3" fmla="*/ 1642321 h 1642321"/>
                <a:gd name="connsiteX0" fmla="*/ 266700 w 3753977"/>
                <a:gd name="connsiteY0" fmla="*/ 647743 h 1642321"/>
                <a:gd name="connsiteX1" fmla="*/ 1714258 w 3753977"/>
                <a:gd name="connsiteY1" fmla="*/ 1381 h 1642321"/>
                <a:gd name="connsiteX2" fmla="*/ 3030077 w 3753977"/>
                <a:gd name="connsiteY2" fmla="*/ 794908 h 1642321"/>
                <a:gd name="connsiteX3" fmla="*/ 1704182 w 3753977"/>
                <a:gd name="connsiteY3" fmla="*/ 689991 h 1642321"/>
                <a:gd name="connsiteX4" fmla="*/ 266700 w 3753977"/>
                <a:gd name="connsiteY4" fmla="*/ 647743 h 1642321"/>
                <a:gd name="connsiteX0" fmla="*/ 0 w 3753977"/>
                <a:gd name="connsiteY0" fmla="*/ 885868 h 1642321"/>
                <a:gd name="connsiteX1" fmla="*/ 1514233 w 3753977"/>
                <a:gd name="connsiteY1" fmla="*/ 64434 h 1642321"/>
                <a:gd name="connsiteX2" fmla="*/ 3140600 w 3753977"/>
                <a:gd name="connsiteY2" fmla="*/ 952520 h 1642321"/>
                <a:gd name="connsiteX3" fmla="*/ 3753977 w 3753977"/>
                <a:gd name="connsiteY3" fmla="*/ 1642321 h 1642321"/>
                <a:gd name="connsiteX0" fmla="*/ 266700 w 3753977"/>
                <a:gd name="connsiteY0" fmla="*/ 647743 h 1642321"/>
                <a:gd name="connsiteX1" fmla="*/ 1714258 w 3753977"/>
                <a:gd name="connsiteY1" fmla="*/ 1381 h 1642321"/>
                <a:gd name="connsiteX2" fmla="*/ 3030077 w 3753977"/>
                <a:gd name="connsiteY2" fmla="*/ 794908 h 1642321"/>
                <a:gd name="connsiteX3" fmla="*/ 1704182 w 3753977"/>
                <a:gd name="connsiteY3" fmla="*/ 689991 h 1642321"/>
                <a:gd name="connsiteX4" fmla="*/ 266700 w 3753977"/>
                <a:gd name="connsiteY4" fmla="*/ 647743 h 1642321"/>
                <a:gd name="connsiteX0" fmla="*/ 0 w 3753977"/>
                <a:gd name="connsiteY0" fmla="*/ 885868 h 1642321"/>
                <a:gd name="connsiteX1" fmla="*/ 1514233 w 3753977"/>
                <a:gd name="connsiteY1" fmla="*/ 64434 h 1642321"/>
                <a:gd name="connsiteX2" fmla="*/ 3121550 w 3753977"/>
                <a:gd name="connsiteY2" fmla="*/ 994555 h 1642321"/>
                <a:gd name="connsiteX3" fmla="*/ 3753977 w 3753977"/>
                <a:gd name="connsiteY3" fmla="*/ 1642321 h 1642321"/>
                <a:gd name="connsiteX0" fmla="*/ 266700 w 3753977"/>
                <a:gd name="connsiteY0" fmla="*/ 647743 h 1642321"/>
                <a:gd name="connsiteX1" fmla="*/ 1714258 w 3753977"/>
                <a:gd name="connsiteY1" fmla="*/ 1381 h 1642321"/>
                <a:gd name="connsiteX2" fmla="*/ 3030077 w 3753977"/>
                <a:gd name="connsiteY2" fmla="*/ 794908 h 1642321"/>
                <a:gd name="connsiteX3" fmla="*/ 1704182 w 3753977"/>
                <a:gd name="connsiteY3" fmla="*/ 689991 h 1642321"/>
                <a:gd name="connsiteX4" fmla="*/ 266700 w 3753977"/>
                <a:gd name="connsiteY4" fmla="*/ 647743 h 1642321"/>
                <a:gd name="connsiteX0" fmla="*/ 0 w 3753977"/>
                <a:gd name="connsiteY0" fmla="*/ 885868 h 1642321"/>
                <a:gd name="connsiteX1" fmla="*/ 1514233 w 3753977"/>
                <a:gd name="connsiteY1" fmla="*/ 64434 h 1642321"/>
                <a:gd name="connsiteX2" fmla="*/ 3121550 w 3753977"/>
                <a:gd name="connsiteY2" fmla="*/ 994555 h 1642321"/>
                <a:gd name="connsiteX3" fmla="*/ 3753977 w 3753977"/>
                <a:gd name="connsiteY3" fmla="*/ 1642321 h 1642321"/>
                <a:gd name="connsiteX0" fmla="*/ 266700 w 3753977"/>
                <a:gd name="connsiteY0" fmla="*/ 595457 h 1590035"/>
                <a:gd name="connsiteX1" fmla="*/ 1647583 w 3753977"/>
                <a:gd name="connsiteY1" fmla="*/ 1639 h 1590035"/>
                <a:gd name="connsiteX2" fmla="*/ 3030077 w 3753977"/>
                <a:gd name="connsiteY2" fmla="*/ 742622 h 1590035"/>
                <a:gd name="connsiteX3" fmla="*/ 1704182 w 3753977"/>
                <a:gd name="connsiteY3" fmla="*/ 637705 h 1590035"/>
                <a:gd name="connsiteX4" fmla="*/ 266700 w 3753977"/>
                <a:gd name="connsiteY4" fmla="*/ 595457 h 1590035"/>
                <a:gd name="connsiteX0" fmla="*/ 0 w 3753977"/>
                <a:gd name="connsiteY0" fmla="*/ 833582 h 1590035"/>
                <a:gd name="connsiteX1" fmla="*/ 1514233 w 3753977"/>
                <a:gd name="connsiteY1" fmla="*/ 12148 h 1590035"/>
                <a:gd name="connsiteX2" fmla="*/ 3121550 w 3753977"/>
                <a:gd name="connsiteY2" fmla="*/ 942269 h 1590035"/>
                <a:gd name="connsiteX3" fmla="*/ 3753977 w 3753977"/>
                <a:gd name="connsiteY3" fmla="*/ 1590035 h 1590035"/>
                <a:gd name="connsiteX0" fmla="*/ 247650 w 3734927"/>
                <a:gd name="connsiteY0" fmla="*/ 595457 h 1590035"/>
                <a:gd name="connsiteX1" fmla="*/ 1628533 w 3734927"/>
                <a:gd name="connsiteY1" fmla="*/ 1639 h 1590035"/>
                <a:gd name="connsiteX2" fmla="*/ 3011027 w 3734927"/>
                <a:gd name="connsiteY2" fmla="*/ 742622 h 1590035"/>
                <a:gd name="connsiteX3" fmla="*/ 1685132 w 3734927"/>
                <a:gd name="connsiteY3" fmla="*/ 637705 h 1590035"/>
                <a:gd name="connsiteX4" fmla="*/ 247650 w 3734927"/>
                <a:gd name="connsiteY4" fmla="*/ 595457 h 1590035"/>
                <a:gd name="connsiteX0" fmla="*/ 0 w 3734927"/>
                <a:gd name="connsiteY0" fmla="*/ 1127826 h 1590035"/>
                <a:gd name="connsiteX1" fmla="*/ 1495183 w 3734927"/>
                <a:gd name="connsiteY1" fmla="*/ 12148 h 1590035"/>
                <a:gd name="connsiteX2" fmla="*/ 3102500 w 3734927"/>
                <a:gd name="connsiteY2" fmla="*/ 942269 h 1590035"/>
                <a:gd name="connsiteX3" fmla="*/ 3734927 w 3734927"/>
                <a:gd name="connsiteY3" fmla="*/ 1590035 h 1590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34927" h="1590035" stroke="0" extrusionOk="0">
                  <a:moveTo>
                    <a:pt x="247650" y="595457"/>
                  </a:moveTo>
                  <a:cubicBezTo>
                    <a:pt x="294582" y="230374"/>
                    <a:pt x="1167970" y="-22889"/>
                    <a:pt x="1628533" y="1639"/>
                  </a:cubicBezTo>
                  <a:cubicBezTo>
                    <a:pt x="2089096" y="26167"/>
                    <a:pt x="2934632" y="711039"/>
                    <a:pt x="3011027" y="742622"/>
                  </a:cubicBezTo>
                  <a:lnTo>
                    <a:pt x="1685132" y="637705"/>
                  </a:lnTo>
                  <a:lnTo>
                    <a:pt x="247650" y="595457"/>
                  </a:lnTo>
                  <a:close/>
                </a:path>
                <a:path w="3734927" h="1590035" fill="none">
                  <a:moveTo>
                    <a:pt x="0" y="1127826"/>
                  </a:moveTo>
                  <a:cubicBezTo>
                    <a:pt x="46932" y="762743"/>
                    <a:pt x="730227" y="9589"/>
                    <a:pt x="1495183" y="12148"/>
                  </a:cubicBezTo>
                  <a:cubicBezTo>
                    <a:pt x="2010679" y="-11773"/>
                    <a:pt x="2762547" y="668779"/>
                    <a:pt x="3102500" y="942269"/>
                  </a:cubicBezTo>
                  <a:cubicBezTo>
                    <a:pt x="3432928" y="1268303"/>
                    <a:pt x="3624760" y="1440039"/>
                    <a:pt x="3734927" y="1590035"/>
                  </a:cubicBezTo>
                </a:path>
              </a:pathLst>
            </a:custGeom>
            <a:noFill/>
            <a:ln w="60325" cap="flat" cmpd="sng" algn="ctr">
              <a:gradFill>
                <a:gsLst>
                  <a:gs pos="0">
                    <a:schemeClr val="tx2">
                      <a:lumMod val="40000"/>
                      <a:lumOff val="60000"/>
                    </a:schemeClr>
                  </a:gs>
                  <a:gs pos="50000">
                    <a:schemeClr val="tx2">
                      <a:lumMod val="60000"/>
                      <a:lumOff val="40000"/>
                    </a:schemeClr>
                  </a:gs>
                  <a:gs pos="100000">
                    <a:schemeClr val="bg1"/>
                  </a:gs>
                </a:gsLst>
                <a:lin ang="5400000" scaled="0"/>
              </a:gradFill>
              <a:prstDash val="solid"/>
              <a:bevel/>
              <a:headEnd type="stealth" w="lg" len="lg"/>
              <a:tailEnd type="none" w="med" len="med"/>
            </a:ln>
            <a:effectLst>
              <a:outerShdw blurRad="50800" dist="50800" sx="1000" sy="1000" algn="ctr" rotWithShape="0">
                <a:srgbClr val="000000">
                  <a:alpha val="43137"/>
                </a:srgbClr>
              </a:outerShdw>
            </a:effectLst>
          </p:spPr>
          <p:txBody>
            <a:bodyPr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TW" altLang="en-US" sz="3600" b="1">
                <a:latin typeface="+mn-ea"/>
                <a:ea typeface="+mn-ea"/>
              </a:endParaRPr>
            </a:p>
          </p:txBody>
        </p:sp>
        <p:sp>
          <p:nvSpPr>
            <p:cNvPr id="9" name="弧形 51"/>
            <p:cNvSpPr/>
            <p:nvPr/>
          </p:nvSpPr>
          <p:spPr bwMode="auto">
            <a:xfrm flipH="1">
              <a:off x="2268538" y="2276872"/>
              <a:ext cx="3665860" cy="1441193"/>
            </a:xfrm>
            <a:custGeom>
              <a:avLst/>
              <a:gdLst>
                <a:gd name="connsiteX0" fmla="*/ 2713 w 2880389"/>
                <a:gd name="connsiteY0" fmla="*/ 646379 h 1377254"/>
                <a:gd name="connsiteX1" fmla="*/ 1450271 w 2880389"/>
                <a:gd name="connsiteY1" fmla="*/ 17 h 1377254"/>
                <a:gd name="connsiteX2" fmla="*/ 2880390 w 2880389"/>
                <a:gd name="connsiteY2" fmla="*/ 688457 h 1377254"/>
                <a:gd name="connsiteX3" fmla="*/ 1440195 w 2880389"/>
                <a:gd name="connsiteY3" fmla="*/ 688627 h 1377254"/>
                <a:gd name="connsiteX4" fmla="*/ 2713 w 2880389"/>
                <a:gd name="connsiteY4" fmla="*/ 646379 h 1377254"/>
                <a:gd name="connsiteX0" fmla="*/ 2713 w 2880389"/>
                <a:gd name="connsiteY0" fmla="*/ 646379 h 1377254"/>
                <a:gd name="connsiteX1" fmla="*/ 1450271 w 2880389"/>
                <a:gd name="connsiteY1" fmla="*/ 17 h 1377254"/>
                <a:gd name="connsiteX2" fmla="*/ 2880390 w 2880389"/>
                <a:gd name="connsiteY2" fmla="*/ 688457 h 1377254"/>
                <a:gd name="connsiteX0" fmla="*/ 0 w 3487277"/>
                <a:gd name="connsiteY0" fmla="*/ 646379 h 1640957"/>
                <a:gd name="connsiteX1" fmla="*/ 1447558 w 3487277"/>
                <a:gd name="connsiteY1" fmla="*/ 17 h 1640957"/>
                <a:gd name="connsiteX2" fmla="*/ 2877677 w 3487277"/>
                <a:gd name="connsiteY2" fmla="*/ 688457 h 1640957"/>
                <a:gd name="connsiteX3" fmla="*/ 1437482 w 3487277"/>
                <a:gd name="connsiteY3" fmla="*/ 688627 h 1640957"/>
                <a:gd name="connsiteX4" fmla="*/ 0 w 3487277"/>
                <a:gd name="connsiteY4" fmla="*/ 646379 h 1640957"/>
                <a:gd name="connsiteX0" fmla="*/ 0 w 3487277"/>
                <a:gd name="connsiteY0" fmla="*/ 646379 h 1640957"/>
                <a:gd name="connsiteX1" fmla="*/ 1447558 w 3487277"/>
                <a:gd name="connsiteY1" fmla="*/ 17 h 1640957"/>
                <a:gd name="connsiteX2" fmla="*/ 3487277 w 3487277"/>
                <a:gd name="connsiteY2" fmla="*/ 1640957 h 1640957"/>
                <a:gd name="connsiteX0" fmla="*/ 266700 w 3753977"/>
                <a:gd name="connsiteY0" fmla="*/ 646379 h 1640957"/>
                <a:gd name="connsiteX1" fmla="*/ 1714258 w 3753977"/>
                <a:gd name="connsiteY1" fmla="*/ 17 h 1640957"/>
                <a:gd name="connsiteX2" fmla="*/ 3144377 w 3753977"/>
                <a:gd name="connsiteY2" fmla="*/ 688457 h 1640957"/>
                <a:gd name="connsiteX3" fmla="*/ 1704182 w 3753977"/>
                <a:gd name="connsiteY3" fmla="*/ 688627 h 1640957"/>
                <a:gd name="connsiteX4" fmla="*/ 266700 w 3753977"/>
                <a:gd name="connsiteY4" fmla="*/ 646379 h 1640957"/>
                <a:gd name="connsiteX0" fmla="*/ 0 w 3753977"/>
                <a:gd name="connsiteY0" fmla="*/ 884504 h 1640957"/>
                <a:gd name="connsiteX1" fmla="*/ 1714258 w 3753977"/>
                <a:gd name="connsiteY1" fmla="*/ 17 h 1640957"/>
                <a:gd name="connsiteX2" fmla="*/ 3753977 w 3753977"/>
                <a:gd name="connsiteY2" fmla="*/ 1640957 h 1640957"/>
                <a:gd name="connsiteX0" fmla="*/ 266700 w 3753977"/>
                <a:gd name="connsiteY0" fmla="*/ 649520 h 1644098"/>
                <a:gd name="connsiteX1" fmla="*/ 1714258 w 3753977"/>
                <a:gd name="connsiteY1" fmla="*/ 3158 h 1644098"/>
                <a:gd name="connsiteX2" fmla="*/ 2944352 w 3753977"/>
                <a:gd name="connsiteY2" fmla="*/ 880754 h 1644098"/>
                <a:gd name="connsiteX3" fmla="*/ 1704182 w 3753977"/>
                <a:gd name="connsiteY3" fmla="*/ 691768 h 1644098"/>
                <a:gd name="connsiteX4" fmla="*/ 266700 w 3753977"/>
                <a:gd name="connsiteY4" fmla="*/ 649520 h 1644098"/>
                <a:gd name="connsiteX0" fmla="*/ 0 w 3753977"/>
                <a:gd name="connsiteY0" fmla="*/ 887645 h 1644098"/>
                <a:gd name="connsiteX1" fmla="*/ 1714258 w 3753977"/>
                <a:gd name="connsiteY1" fmla="*/ 3158 h 1644098"/>
                <a:gd name="connsiteX2" fmla="*/ 3753977 w 3753977"/>
                <a:gd name="connsiteY2" fmla="*/ 1644098 h 1644098"/>
                <a:gd name="connsiteX0" fmla="*/ 266700 w 3753977"/>
                <a:gd name="connsiteY0" fmla="*/ 649520 h 1644098"/>
                <a:gd name="connsiteX1" fmla="*/ 1714258 w 3753977"/>
                <a:gd name="connsiteY1" fmla="*/ 3158 h 1644098"/>
                <a:gd name="connsiteX2" fmla="*/ 2944352 w 3753977"/>
                <a:gd name="connsiteY2" fmla="*/ 880754 h 1644098"/>
                <a:gd name="connsiteX3" fmla="*/ 1704182 w 3753977"/>
                <a:gd name="connsiteY3" fmla="*/ 691768 h 1644098"/>
                <a:gd name="connsiteX4" fmla="*/ 266700 w 3753977"/>
                <a:gd name="connsiteY4" fmla="*/ 649520 h 1644098"/>
                <a:gd name="connsiteX0" fmla="*/ 0 w 3753977"/>
                <a:gd name="connsiteY0" fmla="*/ 887645 h 1644098"/>
                <a:gd name="connsiteX1" fmla="*/ 1714258 w 3753977"/>
                <a:gd name="connsiteY1" fmla="*/ 3158 h 1644098"/>
                <a:gd name="connsiteX2" fmla="*/ 3753977 w 3753977"/>
                <a:gd name="connsiteY2" fmla="*/ 1644098 h 1644098"/>
                <a:gd name="connsiteX0" fmla="*/ 266700 w 3753977"/>
                <a:gd name="connsiteY0" fmla="*/ 649520 h 1644098"/>
                <a:gd name="connsiteX1" fmla="*/ 1714258 w 3753977"/>
                <a:gd name="connsiteY1" fmla="*/ 3158 h 1644098"/>
                <a:gd name="connsiteX2" fmla="*/ 2944352 w 3753977"/>
                <a:gd name="connsiteY2" fmla="*/ 880754 h 1644098"/>
                <a:gd name="connsiteX3" fmla="*/ 1704182 w 3753977"/>
                <a:gd name="connsiteY3" fmla="*/ 691768 h 1644098"/>
                <a:gd name="connsiteX4" fmla="*/ 266700 w 3753977"/>
                <a:gd name="connsiteY4" fmla="*/ 649520 h 1644098"/>
                <a:gd name="connsiteX0" fmla="*/ 0 w 3753977"/>
                <a:gd name="connsiteY0" fmla="*/ 887645 h 1644098"/>
                <a:gd name="connsiteX1" fmla="*/ 1714258 w 3753977"/>
                <a:gd name="connsiteY1" fmla="*/ 3158 h 1644098"/>
                <a:gd name="connsiteX2" fmla="*/ 3102500 w 3753977"/>
                <a:gd name="connsiteY2" fmla="*/ 786157 h 1644098"/>
                <a:gd name="connsiteX3" fmla="*/ 3753977 w 3753977"/>
                <a:gd name="connsiteY3" fmla="*/ 1644098 h 1644098"/>
                <a:gd name="connsiteX0" fmla="*/ 266700 w 3753977"/>
                <a:gd name="connsiteY0" fmla="*/ 649520 h 1644098"/>
                <a:gd name="connsiteX1" fmla="*/ 1714258 w 3753977"/>
                <a:gd name="connsiteY1" fmla="*/ 3158 h 1644098"/>
                <a:gd name="connsiteX2" fmla="*/ 2944352 w 3753977"/>
                <a:gd name="connsiteY2" fmla="*/ 880754 h 1644098"/>
                <a:gd name="connsiteX3" fmla="*/ 1704182 w 3753977"/>
                <a:gd name="connsiteY3" fmla="*/ 691768 h 1644098"/>
                <a:gd name="connsiteX4" fmla="*/ 266700 w 3753977"/>
                <a:gd name="connsiteY4" fmla="*/ 649520 h 1644098"/>
                <a:gd name="connsiteX0" fmla="*/ 0 w 3753977"/>
                <a:gd name="connsiteY0" fmla="*/ 887645 h 1644098"/>
                <a:gd name="connsiteX1" fmla="*/ 1714258 w 3753977"/>
                <a:gd name="connsiteY1" fmla="*/ 3158 h 1644098"/>
                <a:gd name="connsiteX2" fmla="*/ 3035825 w 3753977"/>
                <a:gd name="connsiteY2" fmla="*/ 954297 h 1644098"/>
                <a:gd name="connsiteX3" fmla="*/ 3753977 w 3753977"/>
                <a:gd name="connsiteY3" fmla="*/ 1644098 h 1644098"/>
                <a:gd name="connsiteX0" fmla="*/ 266700 w 3753977"/>
                <a:gd name="connsiteY0" fmla="*/ 647743 h 1642321"/>
                <a:gd name="connsiteX1" fmla="*/ 1714258 w 3753977"/>
                <a:gd name="connsiteY1" fmla="*/ 1381 h 1642321"/>
                <a:gd name="connsiteX2" fmla="*/ 3030077 w 3753977"/>
                <a:gd name="connsiteY2" fmla="*/ 794908 h 1642321"/>
                <a:gd name="connsiteX3" fmla="*/ 1704182 w 3753977"/>
                <a:gd name="connsiteY3" fmla="*/ 689991 h 1642321"/>
                <a:gd name="connsiteX4" fmla="*/ 266700 w 3753977"/>
                <a:gd name="connsiteY4" fmla="*/ 647743 h 1642321"/>
                <a:gd name="connsiteX0" fmla="*/ 0 w 3753977"/>
                <a:gd name="connsiteY0" fmla="*/ 885868 h 1642321"/>
                <a:gd name="connsiteX1" fmla="*/ 1714258 w 3753977"/>
                <a:gd name="connsiteY1" fmla="*/ 1381 h 1642321"/>
                <a:gd name="connsiteX2" fmla="*/ 3035825 w 3753977"/>
                <a:gd name="connsiteY2" fmla="*/ 952520 h 1642321"/>
                <a:gd name="connsiteX3" fmla="*/ 3753977 w 3753977"/>
                <a:gd name="connsiteY3" fmla="*/ 1642321 h 1642321"/>
                <a:gd name="connsiteX0" fmla="*/ 266700 w 3753977"/>
                <a:gd name="connsiteY0" fmla="*/ 647743 h 1642321"/>
                <a:gd name="connsiteX1" fmla="*/ 1714258 w 3753977"/>
                <a:gd name="connsiteY1" fmla="*/ 1381 h 1642321"/>
                <a:gd name="connsiteX2" fmla="*/ 3030077 w 3753977"/>
                <a:gd name="connsiteY2" fmla="*/ 794908 h 1642321"/>
                <a:gd name="connsiteX3" fmla="*/ 1704182 w 3753977"/>
                <a:gd name="connsiteY3" fmla="*/ 689991 h 1642321"/>
                <a:gd name="connsiteX4" fmla="*/ 266700 w 3753977"/>
                <a:gd name="connsiteY4" fmla="*/ 647743 h 1642321"/>
                <a:gd name="connsiteX0" fmla="*/ 0 w 3753977"/>
                <a:gd name="connsiteY0" fmla="*/ 885868 h 1642321"/>
                <a:gd name="connsiteX1" fmla="*/ 1714258 w 3753977"/>
                <a:gd name="connsiteY1" fmla="*/ 1381 h 1642321"/>
                <a:gd name="connsiteX2" fmla="*/ 3140600 w 3753977"/>
                <a:gd name="connsiteY2" fmla="*/ 952520 h 1642321"/>
                <a:gd name="connsiteX3" fmla="*/ 3753977 w 3753977"/>
                <a:gd name="connsiteY3" fmla="*/ 1642321 h 1642321"/>
                <a:gd name="connsiteX0" fmla="*/ 266700 w 3753977"/>
                <a:gd name="connsiteY0" fmla="*/ 647743 h 1642321"/>
                <a:gd name="connsiteX1" fmla="*/ 1714258 w 3753977"/>
                <a:gd name="connsiteY1" fmla="*/ 1381 h 1642321"/>
                <a:gd name="connsiteX2" fmla="*/ 3030077 w 3753977"/>
                <a:gd name="connsiteY2" fmla="*/ 794908 h 1642321"/>
                <a:gd name="connsiteX3" fmla="*/ 1704182 w 3753977"/>
                <a:gd name="connsiteY3" fmla="*/ 689991 h 1642321"/>
                <a:gd name="connsiteX4" fmla="*/ 266700 w 3753977"/>
                <a:gd name="connsiteY4" fmla="*/ 647743 h 1642321"/>
                <a:gd name="connsiteX0" fmla="*/ 0 w 3753977"/>
                <a:gd name="connsiteY0" fmla="*/ 885868 h 1642321"/>
                <a:gd name="connsiteX1" fmla="*/ 1514233 w 3753977"/>
                <a:gd name="connsiteY1" fmla="*/ 64434 h 1642321"/>
                <a:gd name="connsiteX2" fmla="*/ 3140600 w 3753977"/>
                <a:gd name="connsiteY2" fmla="*/ 952520 h 1642321"/>
                <a:gd name="connsiteX3" fmla="*/ 3753977 w 3753977"/>
                <a:gd name="connsiteY3" fmla="*/ 1642321 h 1642321"/>
                <a:gd name="connsiteX0" fmla="*/ 266700 w 3753977"/>
                <a:gd name="connsiteY0" fmla="*/ 647743 h 1642321"/>
                <a:gd name="connsiteX1" fmla="*/ 1714258 w 3753977"/>
                <a:gd name="connsiteY1" fmla="*/ 1381 h 1642321"/>
                <a:gd name="connsiteX2" fmla="*/ 3030077 w 3753977"/>
                <a:gd name="connsiteY2" fmla="*/ 794908 h 1642321"/>
                <a:gd name="connsiteX3" fmla="*/ 1704182 w 3753977"/>
                <a:gd name="connsiteY3" fmla="*/ 689991 h 1642321"/>
                <a:gd name="connsiteX4" fmla="*/ 266700 w 3753977"/>
                <a:gd name="connsiteY4" fmla="*/ 647743 h 1642321"/>
                <a:gd name="connsiteX0" fmla="*/ 0 w 3753977"/>
                <a:gd name="connsiteY0" fmla="*/ 885868 h 1642321"/>
                <a:gd name="connsiteX1" fmla="*/ 1514233 w 3753977"/>
                <a:gd name="connsiteY1" fmla="*/ 64434 h 1642321"/>
                <a:gd name="connsiteX2" fmla="*/ 3121550 w 3753977"/>
                <a:gd name="connsiteY2" fmla="*/ 994555 h 1642321"/>
                <a:gd name="connsiteX3" fmla="*/ 3753977 w 3753977"/>
                <a:gd name="connsiteY3" fmla="*/ 1642321 h 1642321"/>
                <a:gd name="connsiteX0" fmla="*/ 266700 w 3753977"/>
                <a:gd name="connsiteY0" fmla="*/ 647743 h 1642321"/>
                <a:gd name="connsiteX1" fmla="*/ 1714258 w 3753977"/>
                <a:gd name="connsiteY1" fmla="*/ 1381 h 1642321"/>
                <a:gd name="connsiteX2" fmla="*/ 3030077 w 3753977"/>
                <a:gd name="connsiteY2" fmla="*/ 794908 h 1642321"/>
                <a:gd name="connsiteX3" fmla="*/ 1704182 w 3753977"/>
                <a:gd name="connsiteY3" fmla="*/ 689991 h 1642321"/>
                <a:gd name="connsiteX4" fmla="*/ 266700 w 3753977"/>
                <a:gd name="connsiteY4" fmla="*/ 647743 h 1642321"/>
                <a:gd name="connsiteX0" fmla="*/ 0 w 3753977"/>
                <a:gd name="connsiteY0" fmla="*/ 885868 h 1642321"/>
                <a:gd name="connsiteX1" fmla="*/ 1514233 w 3753977"/>
                <a:gd name="connsiteY1" fmla="*/ 64434 h 1642321"/>
                <a:gd name="connsiteX2" fmla="*/ 3121550 w 3753977"/>
                <a:gd name="connsiteY2" fmla="*/ 994555 h 1642321"/>
                <a:gd name="connsiteX3" fmla="*/ 3753977 w 3753977"/>
                <a:gd name="connsiteY3" fmla="*/ 1642321 h 1642321"/>
                <a:gd name="connsiteX0" fmla="*/ 266700 w 3753977"/>
                <a:gd name="connsiteY0" fmla="*/ 595457 h 1590035"/>
                <a:gd name="connsiteX1" fmla="*/ 1647583 w 3753977"/>
                <a:gd name="connsiteY1" fmla="*/ 1639 h 1590035"/>
                <a:gd name="connsiteX2" fmla="*/ 3030077 w 3753977"/>
                <a:gd name="connsiteY2" fmla="*/ 742622 h 1590035"/>
                <a:gd name="connsiteX3" fmla="*/ 1704182 w 3753977"/>
                <a:gd name="connsiteY3" fmla="*/ 637705 h 1590035"/>
                <a:gd name="connsiteX4" fmla="*/ 266700 w 3753977"/>
                <a:gd name="connsiteY4" fmla="*/ 595457 h 1590035"/>
                <a:gd name="connsiteX0" fmla="*/ 0 w 3753977"/>
                <a:gd name="connsiteY0" fmla="*/ 833582 h 1590035"/>
                <a:gd name="connsiteX1" fmla="*/ 1514233 w 3753977"/>
                <a:gd name="connsiteY1" fmla="*/ 12148 h 1590035"/>
                <a:gd name="connsiteX2" fmla="*/ 3121550 w 3753977"/>
                <a:gd name="connsiteY2" fmla="*/ 942269 h 1590035"/>
                <a:gd name="connsiteX3" fmla="*/ 3753977 w 3753977"/>
                <a:gd name="connsiteY3" fmla="*/ 1590035 h 1590035"/>
                <a:gd name="connsiteX0" fmla="*/ 247293 w 3734570"/>
                <a:gd name="connsiteY0" fmla="*/ 595457 h 1590035"/>
                <a:gd name="connsiteX1" fmla="*/ 1628176 w 3734570"/>
                <a:gd name="connsiteY1" fmla="*/ 1639 h 1590035"/>
                <a:gd name="connsiteX2" fmla="*/ 3010670 w 3734570"/>
                <a:gd name="connsiteY2" fmla="*/ 742622 h 1590035"/>
                <a:gd name="connsiteX3" fmla="*/ 1684775 w 3734570"/>
                <a:gd name="connsiteY3" fmla="*/ 637705 h 1590035"/>
                <a:gd name="connsiteX4" fmla="*/ 247293 w 3734570"/>
                <a:gd name="connsiteY4" fmla="*/ 595457 h 1590035"/>
                <a:gd name="connsiteX0" fmla="*/ 0 w 3734570"/>
                <a:gd name="connsiteY0" fmla="*/ 1085791 h 1590035"/>
                <a:gd name="connsiteX1" fmla="*/ 1494826 w 3734570"/>
                <a:gd name="connsiteY1" fmla="*/ 12148 h 1590035"/>
                <a:gd name="connsiteX2" fmla="*/ 3102143 w 3734570"/>
                <a:gd name="connsiteY2" fmla="*/ 942269 h 1590035"/>
                <a:gd name="connsiteX3" fmla="*/ 3734570 w 3734570"/>
                <a:gd name="connsiteY3" fmla="*/ 1590035 h 1590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34570" h="1590035" stroke="0" extrusionOk="0">
                  <a:moveTo>
                    <a:pt x="247293" y="595457"/>
                  </a:moveTo>
                  <a:cubicBezTo>
                    <a:pt x="294225" y="230374"/>
                    <a:pt x="1167613" y="-22889"/>
                    <a:pt x="1628176" y="1639"/>
                  </a:cubicBezTo>
                  <a:cubicBezTo>
                    <a:pt x="2088739" y="26167"/>
                    <a:pt x="2934275" y="711039"/>
                    <a:pt x="3010670" y="742622"/>
                  </a:cubicBezTo>
                  <a:lnTo>
                    <a:pt x="1684775" y="637705"/>
                  </a:lnTo>
                  <a:lnTo>
                    <a:pt x="247293" y="595457"/>
                  </a:lnTo>
                  <a:close/>
                </a:path>
                <a:path w="3734570" h="1590035" fill="none">
                  <a:moveTo>
                    <a:pt x="0" y="1085791"/>
                  </a:moveTo>
                  <a:cubicBezTo>
                    <a:pt x="46932" y="720708"/>
                    <a:pt x="729870" y="9589"/>
                    <a:pt x="1494826" y="12148"/>
                  </a:cubicBezTo>
                  <a:cubicBezTo>
                    <a:pt x="2010322" y="-11773"/>
                    <a:pt x="2762190" y="668779"/>
                    <a:pt x="3102143" y="942269"/>
                  </a:cubicBezTo>
                  <a:cubicBezTo>
                    <a:pt x="3432571" y="1268303"/>
                    <a:pt x="3624403" y="1440039"/>
                    <a:pt x="3734570" y="1590035"/>
                  </a:cubicBezTo>
                </a:path>
              </a:pathLst>
            </a:custGeom>
            <a:noFill/>
            <a:ln w="60325" cap="flat" cmpd="sng" algn="ctr">
              <a:gradFill>
                <a:gsLst>
                  <a:gs pos="0">
                    <a:srgbClr val="FFC000"/>
                  </a:gs>
                  <a:gs pos="50000">
                    <a:srgbClr val="FFC000"/>
                  </a:gs>
                  <a:gs pos="100000">
                    <a:schemeClr val="bg1"/>
                  </a:gs>
                </a:gsLst>
                <a:lin ang="5400000" scaled="0"/>
              </a:gradFill>
              <a:prstDash val="solid"/>
              <a:bevel/>
              <a:headEnd type="stealth" w="lg" len="lg"/>
              <a:tailEnd type="none" w="med" len="med"/>
            </a:ln>
            <a:effectLst>
              <a:outerShdw blurRad="50800" dist="50800" sx="1000" sy="1000" algn="ctr" rotWithShape="0">
                <a:srgbClr val="000000">
                  <a:alpha val="43137"/>
                </a:srgbClr>
              </a:outerShdw>
            </a:effectLst>
          </p:spPr>
          <p:txBody>
            <a:bodyPr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3200" kern="1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TW" altLang="en-US" sz="3600" b="1">
                <a:latin typeface="+mn-ea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4901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115</a:t>
            </a:r>
            <a:r>
              <a:rPr lang="zh-TW" altLang="en-US" dirty="0"/>
              <a:t>國中教育會考科目及日期</a:t>
            </a:r>
          </a:p>
        </p:txBody>
      </p:sp>
      <p:graphicFrame>
        <p:nvGraphicFramePr>
          <p:cNvPr id="4" name="內容版面配置區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200195073"/>
              </p:ext>
            </p:extLst>
          </p:nvPr>
        </p:nvGraphicFramePr>
        <p:xfrm>
          <a:off x="500034" y="1268413"/>
          <a:ext cx="8280400" cy="5195891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2070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0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0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0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115</a:t>
                      </a:r>
                      <a:r>
                        <a:rPr kumimoji="0" lang="zh-TW" altLang="en-US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年</a:t>
                      </a:r>
                      <a:r>
                        <a:rPr kumimoji="0" lang="en-US" altLang="zh-TW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kumimoji="0" lang="zh-TW" altLang="en-US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月</a:t>
                      </a:r>
                      <a:r>
                        <a:rPr kumimoji="0" lang="en-US" altLang="zh-TW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16</a:t>
                      </a:r>
                      <a:r>
                        <a:rPr kumimoji="0" lang="zh-TW" altLang="en-US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日（六）</a:t>
                      </a:r>
                      <a:endParaRPr kumimoji="0" lang="zh-TW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115</a:t>
                      </a:r>
                      <a:r>
                        <a:rPr kumimoji="0" lang="zh-TW" altLang="en-US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年</a:t>
                      </a:r>
                      <a:r>
                        <a:rPr kumimoji="0" lang="en-US" altLang="zh-TW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kumimoji="0" lang="zh-TW" altLang="en-US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月</a:t>
                      </a:r>
                      <a:r>
                        <a:rPr kumimoji="0" lang="en-US" altLang="zh-TW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17</a:t>
                      </a:r>
                      <a:r>
                        <a:rPr kumimoji="0" lang="zh-TW" altLang="en-US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日（日）</a:t>
                      </a:r>
                      <a:endParaRPr kumimoji="0" lang="zh-TW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08:20-</a:t>
                      </a: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08:30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考試說明</a:t>
                      </a:r>
                      <a:endParaRPr kumimoji="0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08:20-</a:t>
                      </a: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08:30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考試說明</a:t>
                      </a:r>
                      <a:endParaRPr kumimoji="0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08:30-</a:t>
                      </a:r>
                      <a:r>
                        <a:rPr kumimoji="0" lang="en-US" altLang="zh-TW" sz="20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09:40</a:t>
                      </a:r>
                      <a:endParaRPr kumimoji="0" lang="zh-TW" altLang="zh-TW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社    會</a:t>
                      </a:r>
                      <a:endParaRPr kumimoji="0" lang="zh-TW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08:30-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09:40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自    然</a:t>
                      </a:r>
                    </a:p>
                  </a:txBody>
                  <a:tcPr marL="17779" marR="17779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09:40-</a:t>
                      </a:r>
                      <a:r>
                        <a:rPr kumimoji="0" lang="zh-TW" altLang="en-US" sz="20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10:20</a:t>
                      </a:r>
                      <a:endParaRPr kumimoji="0" lang="zh-TW" altLang="zh-TW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休息</a:t>
                      </a:r>
                      <a:endParaRPr kumimoji="0" lang="zh-TW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09:40-</a:t>
                      </a: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10:20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休息</a:t>
                      </a:r>
                      <a:endParaRPr kumimoji="0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10:20-</a:t>
                      </a: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10:30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 dirty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考試說明</a:t>
                      </a:r>
                      <a:endParaRPr kumimoji="0" lang="zh-TW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10:20-</a:t>
                      </a: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10:30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考試說明</a:t>
                      </a:r>
                      <a:endParaRPr kumimoji="0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10:30-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11:50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數    學</a:t>
                      </a: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10:30-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11:30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英語（閱讀）</a:t>
                      </a:r>
                    </a:p>
                  </a:txBody>
                  <a:tcPr marL="17779" marR="17779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1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11:50-</a:t>
                      </a: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13:40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午休 </a:t>
                      </a:r>
                      <a:endParaRPr kumimoji="0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11:30-</a:t>
                      </a: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12:00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休息</a:t>
                      </a:r>
                      <a:endParaRPr kumimoji="0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1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13:40-</a:t>
                      </a: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13:50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考試說明</a:t>
                      </a:r>
                      <a:endParaRPr kumimoji="0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12:00-</a:t>
                      </a: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12:05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考試說明</a:t>
                      </a:r>
                      <a:endParaRPr kumimoji="0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13:50-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15:00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國    文</a:t>
                      </a: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12:05-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12:30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英語（聽力）</a:t>
                      </a:r>
                    </a:p>
                  </a:txBody>
                  <a:tcPr marL="17779" marR="17779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2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15:00-</a:t>
                      </a: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15:40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休息</a:t>
                      </a:r>
                      <a:endParaRPr kumimoji="0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1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15:40-</a:t>
                      </a: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15:50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考試說明</a:t>
                      </a:r>
                      <a:endParaRPr kumimoji="0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altLang="zh-TW" sz="2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altLang="zh-TW" sz="2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15:50-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</a:t>
                      </a:r>
                      <a:r>
                        <a:rPr kumimoji="0" lang="en-US" altLang="zh-TW" sz="2000" u="none" strike="noStrike" cap="none" normalizeH="0" baseline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16:40</a:t>
                      </a:r>
                      <a:endParaRPr kumimoji="0" lang="zh-TW" altLang="zh-TW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寫作測驗</a:t>
                      </a: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altLang="zh-TW" sz="2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altLang="zh-TW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17779" marR="17779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5894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適性入學管道</a:t>
            </a:r>
            <a:r>
              <a:rPr lang="en-US" altLang="zh-TW" dirty="0"/>
              <a:t>-</a:t>
            </a:r>
            <a:r>
              <a:rPr lang="zh-TW" altLang="en-US" dirty="0"/>
              <a:t>會考前</a:t>
            </a:r>
          </a:p>
        </p:txBody>
      </p:sp>
      <p:pic>
        <p:nvPicPr>
          <p:cNvPr id="5" name="圖片 4" descr="畫面剪輯">
            <a:extLst>
              <a:ext uri="{FF2B5EF4-FFF2-40B4-BE49-F238E27FC236}">
                <a16:creationId xmlns:a16="http://schemas.microsoft.com/office/drawing/2014/main" id="{14A64C47-69C9-461C-8147-86F08A280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836" y="1140012"/>
            <a:ext cx="6565953" cy="566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317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科學班甄選入學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3838519"/>
              </p:ext>
            </p:extLst>
          </p:nvPr>
        </p:nvGraphicFramePr>
        <p:xfrm>
          <a:off x="628650" y="1193801"/>
          <a:ext cx="7886700" cy="2959100"/>
        </p:xfrm>
        <a:graphic>
          <a:graphicData uri="http://schemas.openxmlformats.org/drawingml/2006/table">
            <a:tbl>
              <a:tblPr firstRow="1">
                <a:tableStyleId>{FABFCF23-3B69-468F-B69F-88F6DE6A72F2}</a:tableStyleId>
              </a:tblPr>
              <a:tblGrid>
                <a:gridCol w="3016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4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888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0" dirty="0">
                          <a:effectLst/>
                        </a:rPr>
                        <a:t>招生學校</a:t>
                      </a:r>
                      <a:endParaRPr lang="zh-TW" alt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0" dirty="0">
                          <a:effectLst/>
                        </a:rPr>
                        <a:t>合作辦理大學</a:t>
                      </a:r>
                      <a:endParaRPr lang="zh-TW" alt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0" dirty="0">
                          <a:effectLst/>
                        </a:rPr>
                        <a:t>招生人數</a:t>
                      </a:r>
                      <a:endParaRPr lang="zh-TW" alt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323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0" dirty="0">
                          <a:effectLst/>
                        </a:rPr>
                        <a:t>臺北市立建國高中</a:t>
                      </a:r>
                      <a:endParaRPr lang="zh-TW" alt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0" dirty="0">
                          <a:effectLst/>
                        </a:rPr>
                        <a:t>臺灣大學</a:t>
                      </a:r>
                      <a:endParaRPr lang="zh-TW" alt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kern="0" dirty="0">
                          <a:effectLst/>
                        </a:rPr>
                        <a:t>30</a:t>
                      </a:r>
                      <a:endParaRPr lang="en-US" altLang="zh-TW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84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0" dirty="0">
                          <a:effectLst/>
                        </a:rPr>
                        <a:t>臺北市立北一女中</a:t>
                      </a:r>
                      <a:endParaRPr lang="zh-TW" alt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0" dirty="0">
                          <a:effectLst/>
                        </a:rPr>
                        <a:t>臺灣大學、臺師大</a:t>
                      </a:r>
                      <a:endParaRPr lang="zh-TW" alt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kern="0" dirty="0">
                          <a:effectLst/>
                        </a:rPr>
                        <a:t>30</a:t>
                      </a:r>
                      <a:endParaRPr lang="en-US" altLang="zh-TW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84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0" dirty="0">
                          <a:effectLst/>
                        </a:rPr>
                        <a:t>國立臺灣師大附中</a:t>
                      </a:r>
                      <a:endParaRPr lang="zh-TW" alt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0" dirty="0">
                          <a:effectLst/>
                        </a:rPr>
                        <a:t>臺師大、陽明大學</a:t>
                      </a:r>
                      <a:endParaRPr lang="zh-TW" alt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kern="0" dirty="0">
                          <a:effectLst/>
                        </a:rPr>
                        <a:t>30</a:t>
                      </a:r>
                      <a:endParaRPr lang="en-US" altLang="zh-TW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546100" y="4216894"/>
            <a:ext cx="83439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報名時間： </a:t>
            </a:r>
            <a:r>
              <a:rPr lang="en-US" altLang="zh-TW" sz="2000" b="1" dirty="0">
                <a:solidFill>
                  <a:srgbClr val="FF0000"/>
                </a:solidFill>
              </a:rPr>
              <a:t>2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12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日（星期四）至 </a:t>
            </a:r>
            <a:r>
              <a:rPr lang="en-US" altLang="zh-TW" sz="2000" b="1" dirty="0">
                <a:solidFill>
                  <a:srgbClr val="FF0000"/>
                </a:solidFill>
              </a:rPr>
              <a:t>3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4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日（星期三）</a:t>
            </a:r>
            <a:r>
              <a:rPr lang="en-US" altLang="zh-TW" sz="2000" b="1" dirty="0">
                <a:solidFill>
                  <a:srgbClr val="FF0000"/>
                </a:solidFill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考試日期： </a:t>
            </a:r>
            <a:r>
              <a:rPr lang="en-US" altLang="zh-TW" sz="2000" b="1" dirty="0">
                <a:solidFill>
                  <a:srgbClr val="FF0000"/>
                </a:solidFill>
              </a:rPr>
              <a:t>3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14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日（星期六）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7" name="圓角矩形 6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33692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體育班及運動績優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zh-TW" altLang="en-US" dirty="0"/>
              <a:t>甄審及甄試由教育部辦理，</a:t>
            </a:r>
            <a:r>
              <a:rPr lang="zh-TW" altLang="en-US" b="1" dirty="0">
                <a:solidFill>
                  <a:srgbClr val="FF0000"/>
                </a:solidFill>
              </a:rPr>
              <a:t>單獨招生</a:t>
            </a:r>
            <a:r>
              <a:rPr lang="zh-TW" altLang="en-US" dirty="0"/>
              <a:t>由學校辦理</a:t>
            </a:r>
            <a:endParaRPr lang="en-US" altLang="zh-TW" dirty="0"/>
          </a:p>
          <a:p>
            <a:pPr>
              <a:lnSpc>
                <a:spcPct val="110000"/>
              </a:lnSpc>
            </a:pPr>
            <a:r>
              <a:rPr lang="zh-TW" altLang="en-US" dirty="0"/>
              <a:t>雙北市體育班共有</a:t>
            </a:r>
            <a:r>
              <a:rPr lang="en-US" altLang="zh-TW" dirty="0"/>
              <a:t>44</a:t>
            </a:r>
            <a:r>
              <a:rPr lang="zh-TW" altLang="en-US" dirty="0"/>
              <a:t>校辦理招生，請自行向有辧理招生的學校報名</a:t>
            </a:r>
            <a:endParaRPr lang="en-US" altLang="zh-TW" dirty="0"/>
          </a:p>
          <a:p>
            <a:pPr>
              <a:lnSpc>
                <a:spcPct val="110000"/>
              </a:lnSpc>
            </a:pPr>
            <a:r>
              <a:rPr lang="zh-TW" altLang="en-US" dirty="0">
                <a:hlinkClick r:id="rId3"/>
              </a:rPr>
              <a:t>體育班資料庫</a:t>
            </a:r>
            <a:endParaRPr lang="en-US" altLang="zh-TW" dirty="0"/>
          </a:p>
          <a:p>
            <a:pPr>
              <a:lnSpc>
                <a:spcPct val="110000"/>
              </a:lnSpc>
            </a:pP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628650" y="3521870"/>
            <a:ext cx="83439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報名時間：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18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日（星期一）至 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20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日（星期三）</a:t>
            </a:r>
            <a:endParaRPr lang="en-US" altLang="zh-TW" sz="20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考試日期：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23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日（星期六）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7" name="圓角矩形 6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604614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臺北市高職專業群科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招生學校：</a:t>
            </a:r>
            <a:endParaRPr lang="en-US" altLang="zh-TW" dirty="0"/>
          </a:p>
          <a:p>
            <a:endParaRPr lang="en-US" altLang="zh-TW" sz="2000" dirty="0"/>
          </a:p>
          <a:p>
            <a:endParaRPr lang="en-US" altLang="zh-TW" sz="2000" dirty="0"/>
          </a:p>
          <a:p>
            <a:endParaRPr lang="en-US" altLang="zh-TW" sz="2000" dirty="0"/>
          </a:p>
          <a:p>
            <a:pPr marL="0" indent="0">
              <a:buNone/>
            </a:pPr>
            <a:endParaRPr lang="en-US" altLang="zh-TW" dirty="0"/>
          </a:p>
          <a:p>
            <a:r>
              <a:rPr lang="zh-TW" altLang="en-US" dirty="0"/>
              <a:t>只考術科（士商有設會考成績門檻）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616283"/>
              </p:ext>
            </p:extLst>
          </p:nvPr>
        </p:nvGraphicFramePr>
        <p:xfrm>
          <a:off x="395786" y="1769270"/>
          <a:ext cx="8338780" cy="2484000"/>
        </p:xfrm>
        <a:graphic>
          <a:graphicData uri="http://schemas.openxmlformats.org/drawingml/2006/table">
            <a:tbl>
              <a:tblPr bandRow="1">
                <a:tableStyleId>{B301B821-A1FF-4177-AEE7-76D212191A09}</a:tableStyleId>
              </a:tblPr>
              <a:tblGrid>
                <a:gridCol w="2084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46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46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46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士林高商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惇敘工商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金甌女中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泰北高中</a:t>
                      </a:r>
                      <a:endParaRPr lang="zh-TW" altLang="en-US" sz="2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景文高中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稻江高商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華岡藝校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開平餐飲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協和祐德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東方工商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07824893"/>
                  </a:ext>
                </a:extLst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628650" y="4264979"/>
            <a:ext cx="83439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報名時間：</a:t>
            </a:r>
            <a:r>
              <a:rPr lang="en-US" altLang="zh-TW" sz="2000" b="1" dirty="0">
                <a:solidFill>
                  <a:srgbClr val="FF0000"/>
                </a:solidFill>
              </a:rPr>
              <a:t>3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02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日（星期一）至 </a:t>
            </a:r>
            <a:r>
              <a:rPr lang="en-US" altLang="zh-TW" sz="2000" b="1" dirty="0">
                <a:solidFill>
                  <a:srgbClr val="FF0000"/>
                </a:solidFill>
              </a:rPr>
              <a:t>3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10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日（星期二）</a:t>
            </a:r>
            <a:endParaRPr lang="en-US" altLang="zh-TW" sz="20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考試日期：</a:t>
            </a:r>
            <a:r>
              <a:rPr lang="en-US" altLang="zh-TW" sz="2000" b="1" dirty="0">
                <a:solidFill>
                  <a:srgbClr val="FF0000"/>
                </a:solidFill>
              </a:rPr>
              <a:t>4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12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日（星期日）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7" name="圓角矩形 6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24017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新北市高職專業群科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招生學校：</a:t>
            </a:r>
            <a:endParaRPr lang="en-US" altLang="zh-TW" dirty="0"/>
          </a:p>
          <a:p>
            <a:endParaRPr lang="en-US" altLang="zh-TW" sz="2000" dirty="0"/>
          </a:p>
          <a:p>
            <a:endParaRPr lang="en-US" altLang="zh-TW" sz="2000" dirty="0"/>
          </a:p>
          <a:p>
            <a:endParaRPr lang="en-US" altLang="zh-TW" sz="2000" dirty="0"/>
          </a:p>
          <a:p>
            <a:pPr marL="0" indent="0">
              <a:buNone/>
            </a:pPr>
            <a:endParaRPr lang="en-US" altLang="zh-TW" dirty="0"/>
          </a:p>
          <a:p>
            <a:r>
              <a:rPr lang="zh-TW" altLang="en-US" dirty="0"/>
              <a:t>只考術科（有書面審查門檻）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187920"/>
              </p:ext>
            </p:extLst>
          </p:nvPr>
        </p:nvGraphicFramePr>
        <p:xfrm>
          <a:off x="395786" y="1769270"/>
          <a:ext cx="8338780" cy="2484000"/>
        </p:xfrm>
        <a:graphic>
          <a:graphicData uri="http://schemas.openxmlformats.org/drawingml/2006/table">
            <a:tbl>
              <a:tblPr bandRow="1">
                <a:tableStyleId>{B301B821-A1FF-4177-AEE7-76D212191A09}</a:tableStyleId>
              </a:tblPr>
              <a:tblGrid>
                <a:gridCol w="16677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77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77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77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7756">
                  <a:extLst>
                    <a:ext uri="{9D8B030D-6E8A-4147-A177-3AD203B41FA5}">
                      <a16:colId xmlns:a16="http://schemas.microsoft.com/office/drawing/2014/main" val="519905881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三重商工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泰山高中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淡水商工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0" dirty="0">
                          <a:solidFill>
                            <a:schemeClr val="tx1"/>
                          </a:solidFill>
                        </a:rPr>
                        <a:t>瑞芳高工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樟樹實中</a:t>
                      </a:r>
                      <a:endParaRPr lang="zh-TW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新北高工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鶯歌工商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能仁家商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復興商工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樹人家商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莊敬工家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智光商工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0798861"/>
                  </a:ext>
                </a:extLst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628650" y="4264979"/>
            <a:ext cx="8343900" cy="959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報名時間： </a:t>
            </a:r>
            <a:r>
              <a:rPr lang="en-US" altLang="zh-TW" sz="2000" b="1" dirty="0">
                <a:solidFill>
                  <a:srgbClr val="FF0000"/>
                </a:solidFill>
              </a:rPr>
              <a:t>2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9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日（星期一）至 </a:t>
            </a:r>
            <a:r>
              <a:rPr lang="en-US" altLang="zh-TW" sz="2000" b="1" dirty="0">
                <a:solidFill>
                  <a:srgbClr val="FF0000"/>
                </a:solidFill>
              </a:rPr>
              <a:t>3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3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日（星期二）</a:t>
            </a:r>
            <a:endParaRPr lang="en-US" altLang="zh-TW" sz="20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考試日期：</a:t>
            </a:r>
            <a:r>
              <a:rPr lang="en-US" altLang="zh-TW" sz="2000" b="1" dirty="0">
                <a:solidFill>
                  <a:srgbClr val="FF0000"/>
                </a:solidFill>
              </a:rPr>
              <a:t>4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11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日（星期六）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7" name="圓角矩形 6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169240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北區藝才班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8772235"/>
              </p:ext>
            </p:extLst>
          </p:nvPr>
        </p:nvGraphicFramePr>
        <p:xfrm>
          <a:off x="549275" y="1193798"/>
          <a:ext cx="8045450" cy="3855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0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58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6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64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+mn-ea"/>
                          <a:ea typeface="+mn-ea"/>
                        </a:rPr>
                        <a:t>類別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+mn-ea"/>
                          <a:ea typeface="+mn-ea"/>
                        </a:rPr>
                        <a:t>臺北市、新北市招生學校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+mn-ea"/>
                          <a:ea typeface="+mn-ea"/>
                        </a:rPr>
                        <a:t>考試日期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64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+mn-ea"/>
                          <a:ea typeface="+mn-ea"/>
                        </a:rPr>
                        <a:t>音樂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zh-TW" altLang="en-US" sz="2000" dirty="0">
                          <a:latin typeface="+mn-ea"/>
                          <a:ea typeface="+mn-ea"/>
                        </a:rPr>
                        <a:t>師大附中、中正高中、復興高中、新北高中</a:t>
                      </a:r>
                      <a:endParaRPr lang="en-US" altLang="zh-TW" sz="2000" dirty="0">
                        <a:latin typeface="+mn-ea"/>
                        <a:ea typeface="+mn-ea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zh-TW" altLang="en-US" sz="2000" dirty="0">
                          <a:latin typeface="+mn-ea"/>
                          <a:ea typeface="+mn-ea"/>
                        </a:rPr>
                        <a:t>新店高中、淡江高中、光仁高中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>
                          <a:latin typeface="+mn-ea"/>
                          <a:ea typeface="+mn-ea"/>
                        </a:rPr>
                        <a:t>4/11-4/13</a:t>
                      </a:r>
                      <a:endParaRPr lang="zh-TW" altLang="en-US" sz="20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64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+mn-ea"/>
                          <a:ea typeface="+mn-ea"/>
                        </a:rPr>
                        <a:t>舞蹈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zh-TW" altLang="en-US" sz="2000" dirty="0">
                          <a:latin typeface="+mn-ea"/>
                          <a:ea typeface="+mn-ea"/>
                        </a:rPr>
                        <a:t>中正高中、復興高中、清水高中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>
                          <a:latin typeface="+mn-ea"/>
                          <a:ea typeface="+mn-ea"/>
                        </a:rPr>
                        <a:t>4/11~4/12</a:t>
                      </a:r>
                      <a:endParaRPr lang="zh-TW" altLang="en-US" sz="20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64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+mn-ea"/>
                          <a:ea typeface="+mn-ea"/>
                        </a:rPr>
                        <a:t>美術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zh-TW" altLang="en-US" sz="2000" dirty="0">
                          <a:latin typeface="+mn-ea"/>
                          <a:ea typeface="+mn-ea"/>
                        </a:rPr>
                        <a:t>師大附中、中正高中、明倫高中、復興高中</a:t>
                      </a:r>
                      <a:endParaRPr lang="en-US" altLang="zh-TW" sz="2000" dirty="0">
                        <a:latin typeface="+mn-ea"/>
                        <a:ea typeface="+mn-ea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zh-TW" altLang="en-US" sz="2000" dirty="0">
                          <a:latin typeface="+mn-ea"/>
                          <a:ea typeface="+mn-ea"/>
                        </a:rPr>
                        <a:t>三重高中、新莊高中、永平高中、淡江高中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>
                          <a:latin typeface="+mn-ea"/>
                          <a:ea typeface="+mn-ea"/>
                        </a:rPr>
                        <a:t>4/18</a:t>
                      </a:r>
                      <a:endParaRPr lang="zh-TW" altLang="en-US" sz="20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64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+mn-ea"/>
                          <a:ea typeface="+mn-ea"/>
                        </a:rPr>
                        <a:t>戲劇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zh-TW" altLang="en-US" sz="2000" dirty="0">
                          <a:latin typeface="+mn-ea"/>
                          <a:ea typeface="+mn-ea"/>
                        </a:rPr>
                        <a:t>復興高中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>
                          <a:latin typeface="+mn-ea"/>
                          <a:ea typeface="+mn-ea"/>
                        </a:rPr>
                        <a:t>4/18-4/19</a:t>
                      </a:r>
                      <a:endParaRPr lang="zh-TW" altLang="en-US" sz="20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628650" y="5035802"/>
            <a:ext cx="83439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報名時間：</a:t>
            </a:r>
            <a:r>
              <a:rPr lang="en-US" altLang="zh-TW" sz="2000" b="1" dirty="0">
                <a:solidFill>
                  <a:srgbClr val="FF0000"/>
                </a:solidFill>
              </a:rPr>
              <a:t>2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23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日（星期一）至 </a:t>
            </a:r>
            <a:r>
              <a:rPr lang="en-US" altLang="zh-TW" sz="2000" b="1" dirty="0">
                <a:solidFill>
                  <a:srgbClr val="FF0000"/>
                </a:solidFill>
              </a:rPr>
              <a:t>3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09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日（星期一）</a:t>
            </a:r>
            <a:endParaRPr lang="en-US" altLang="zh-TW" sz="2000" b="1" dirty="0">
              <a:solidFill>
                <a:srgbClr val="FF0000"/>
              </a:solidFill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7" name="圓角矩形 6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1590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適性入學管道</a:t>
            </a:r>
            <a:r>
              <a:rPr lang="en-US" altLang="zh-TW" dirty="0"/>
              <a:t>-</a:t>
            </a:r>
            <a:r>
              <a:rPr lang="zh-TW" altLang="en-US" dirty="0"/>
              <a:t>會考後</a:t>
            </a:r>
          </a:p>
        </p:txBody>
      </p:sp>
      <p:pic>
        <p:nvPicPr>
          <p:cNvPr id="5" name="圖片 4" descr="畫面剪輯">
            <a:extLst>
              <a:ext uri="{FF2B5EF4-FFF2-40B4-BE49-F238E27FC236}">
                <a16:creationId xmlns:a16="http://schemas.microsoft.com/office/drawing/2014/main" id="{F9B8FE23-1D55-41B9-9F9A-75900F424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97" y="1103929"/>
            <a:ext cx="8819206" cy="528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1098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完全免試入學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只能報名一所學校</a:t>
            </a:r>
            <a:r>
              <a:rPr lang="zh-TW" altLang="en-US" dirty="0">
                <a:solidFill>
                  <a:srgbClr val="FF0000"/>
                </a:solidFill>
              </a:rPr>
              <a:t>（依區域別報名）</a:t>
            </a:r>
            <a:endParaRPr lang="en-US" altLang="zh-TW" dirty="0">
              <a:solidFill>
                <a:srgbClr val="FF0000"/>
              </a:solidFill>
            </a:endParaRPr>
          </a:p>
          <a:p>
            <a:r>
              <a:rPr lang="zh-TW" altLang="en-US" dirty="0"/>
              <a:t>超額比序：多元學習表現</a:t>
            </a:r>
          </a:p>
        </p:txBody>
      </p:sp>
      <p:sp>
        <p:nvSpPr>
          <p:cNvPr id="4" name="矩形 3"/>
          <p:cNvSpPr/>
          <p:nvPr/>
        </p:nvSpPr>
        <p:spPr>
          <a:xfrm>
            <a:off x="628650" y="4816681"/>
            <a:ext cx="83439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報名時間：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日（星期二）至 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6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日（星期三）</a:t>
            </a:r>
            <a:endParaRPr lang="en-US" altLang="zh-TW" sz="2000" b="1" dirty="0">
              <a:solidFill>
                <a:srgbClr val="FF0000"/>
              </a:solidFill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6" name="圓角矩形 5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8312839"/>
              </p:ext>
            </p:extLst>
          </p:nvPr>
        </p:nvGraphicFramePr>
        <p:xfrm>
          <a:off x="701080" y="2332681"/>
          <a:ext cx="7814268" cy="2468880"/>
        </p:xfrm>
        <a:graphic>
          <a:graphicData uri="http://schemas.openxmlformats.org/drawingml/2006/table">
            <a:tbl>
              <a:tblPr bandRow="1">
                <a:tableStyleId>{B301B821-A1FF-4177-AEE7-76D212191A09}</a:tableStyleId>
              </a:tblPr>
              <a:tblGrid>
                <a:gridCol w="13023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23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23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2378">
                  <a:extLst>
                    <a:ext uri="{9D8B030D-6E8A-4147-A177-3AD203B41FA5}">
                      <a16:colId xmlns:a16="http://schemas.microsoft.com/office/drawing/2014/main" val="3827985990"/>
                    </a:ext>
                  </a:extLst>
                </a:gridCol>
                <a:gridCol w="1302378">
                  <a:extLst>
                    <a:ext uri="{9D8B030D-6E8A-4147-A177-3AD203B41FA5}">
                      <a16:colId xmlns:a16="http://schemas.microsoft.com/office/drawing/2014/main" val="4182244126"/>
                    </a:ext>
                  </a:extLst>
                </a:gridCol>
                <a:gridCol w="1302378">
                  <a:extLst>
                    <a:ext uri="{9D8B030D-6E8A-4147-A177-3AD203B41FA5}">
                      <a16:colId xmlns:a16="http://schemas.microsoft.com/office/drawing/2014/main" val="930078951"/>
                    </a:ext>
                  </a:extLst>
                </a:gridCol>
              </a:tblGrid>
              <a:tr h="621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金山</a:t>
                      </a:r>
                      <a:endParaRPr lang="en-US" altLang="zh-TW" sz="2400" dirty="0"/>
                    </a:p>
                    <a:p>
                      <a:pPr algn="ctr"/>
                      <a:r>
                        <a:rPr lang="zh-TW" altLang="en-US" sz="2400" dirty="0"/>
                        <a:t>高中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瑞芳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高工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東海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高中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穀保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家商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復興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商工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樹人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家商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1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智光</a:t>
                      </a:r>
                      <a:endParaRPr lang="en-US" altLang="zh-TW" sz="2400" dirty="0"/>
                    </a:p>
                    <a:p>
                      <a:pPr algn="ctr"/>
                      <a:r>
                        <a:rPr lang="zh-TW" altLang="en-US" sz="2400" dirty="0"/>
                        <a:t>商工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醒吾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高中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莊敬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工家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中信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高中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能仁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家商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1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泰北</a:t>
                      </a:r>
                      <a:endParaRPr lang="en-US" altLang="zh-TW" sz="2400" dirty="0"/>
                    </a:p>
                    <a:p>
                      <a:pPr algn="ctr"/>
                      <a:r>
                        <a:rPr lang="zh-TW" altLang="en-US" sz="2400" dirty="0"/>
                        <a:t>高中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協和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祐德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金甌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女中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東方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工商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喬治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工商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景文</a:t>
                      </a:r>
                      <a:endParaRPr lang="en-US" altLang="zh-TW" sz="24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/>
                        <a:t>高中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0649506"/>
                  </a:ext>
                </a:extLst>
              </a:tr>
            </a:tbl>
          </a:graphicData>
        </a:graphic>
      </p:graphicFrame>
      <p:grpSp>
        <p:nvGrpSpPr>
          <p:cNvPr id="10" name="群組 9">
            <a:extLst>
              <a:ext uri="{FF2B5EF4-FFF2-40B4-BE49-F238E27FC236}">
                <a16:creationId xmlns:a16="http://schemas.microsoft.com/office/drawing/2014/main" id="{8B2568BB-0A51-4CE0-8BD7-8E0F2A339461}"/>
              </a:ext>
            </a:extLst>
          </p:cNvPr>
          <p:cNvGrpSpPr/>
          <p:nvPr/>
        </p:nvGrpSpPr>
        <p:grpSpPr>
          <a:xfrm>
            <a:off x="7542022" y="139700"/>
            <a:ext cx="1497837" cy="441050"/>
            <a:chOff x="7542022" y="145885"/>
            <a:chExt cx="1497837" cy="441050"/>
          </a:xfrm>
        </p:grpSpPr>
        <p:sp>
          <p:nvSpPr>
            <p:cNvPr id="11" name="圓角矩形 6">
              <a:extLst>
                <a:ext uri="{FF2B5EF4-FFF2-40B4-BE49-F238E27FC236}">
                  <a16:creationId xmlns:a16="http://schemas.microsoft.com/office/drawing/2014/main" id="{60409AA6-7C6F-455C-AE07-07DC7769159E}"/>
                </a:ext>
              </a:extLst>
            </p:cNvPr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12" name="圓角矩形 7">
              <a:extLst>
                <a:ext uri="{FF2B5EF4-FFF2-40B4-BE49-F238E27FC236}">
                  <a16:creationId xmlns:a16="http://schemas.microsoft.com/office/drawing/2014/main" id="{528B2523-6B37-4D85-B65F-22A6142605AF}"/>
                </a:ext>
              </a:extLst>
            </p:cNvPr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97770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技優甄審入學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193800"/>
            <a:ext cx="7886700" cy="5516809"/>
          </a:xfrm>
        </p:spPr>
        <p:txBody>
          <a:bodyPr>
            <a:normAutofit/>
          </a:bodyPr>
          <a:lstStyle/>
          <a:p>
            <a:r>
              <a:rPr lang="zh-TW" altLang="en-US" dirty="0"/>
              <a:t>符合以下資格者可以技優甄審之方式就讀高職及高中附設職業類科</a:t>
            </a:r>
          </a:p>
          <a:p>
            <a:pPr lvl="1"/>
            <a:r>
              <a:rPr lang="en-US" altLang="zh-TW" dirty="0"/>
              <a:t>1.</a:t>
            </a:r>
            <a:r>
              <a:rPr lang="zh-TW" altLang="en-US" dirty="0"/>
              <a:t>參加國際技能競賽各職類或國際科技展覽成績優異，分別獲勞動部勞動力發展署或國立臺灣科學教育館推薦並持有證明。</a:t>
            </a:r>
          </a:p>
          <a:p>
            <a:pPr lvl="1"/>
            <a:r>
              <a:rPr lang="en-US" altLang="zh-TW" dirty="0"/>
              <a:t>2.</a:t>
            </a:r>
            <a:r>
              <a:rPr lang="zh-TW" altLang="en-US" dirty="0"/>
              <a:t>參加中央各級機關或直轄市政府教育局、勞工局以上機關主、協辦之</a:t>
            </a:r>
            <a:r>
              <a:rPr lang="zh-TW" altLang="en-US" dirty="0">
                <a:solidFill>
                  <a:srgbClr val="FF0000"/>
                </a:solidFill>
              </a:rPr>
              <a:t>全國性技藝技能競賽</a:t>
            </a:r>
            <a:r>
              <a:rPr lang="zh-TW" altLang="en-US" dirty="0"/>
              <a:t>，獲優勝或佳作以上名次。</a:t>
            </a:r>
          </a:p>
          <a:p>
            <a:pPr lvl="1"/>
            <a:r>
              <a:rPr lang="en-US" altLang="zh-TW" dirty="0"/>
              <a:t>3.</a:t>
            </a:r>
            <a:r>
              <a:rPr lang="zh-TW" altLang="en-US" dirty="0"/>
              <a:t>參加全國中小學科學展覽會、臺灣國際科學展覽會績優且獲國立臺灣科學教育館推薦。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5" name="圓角矩形 4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6" name="圓角矩形 5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60317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技優甄審入學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193800"/>
            <a:ext cx="7886700" cy="5516809"/>
          </a:xfrm>
        </p:spPr>
        <p:txBody>
          <a:bodyPr>
            <a:normAutofit/>
          </a:bodyPr>
          <a:lstStyle/>
          <a:p>
            <a:r>
              <a:rPr lang="zh-TW" altLang="en-US" dirty="0"/>
              <a:t>符合以下資格者可以技優甄審之方式就讀高職及高中附設職業類科</a:t>
            </a:r>
          </a:p>
          <a:p>
            <a:pPr lvl="1"/>
            <a:r>
              <a:rPr lang="en-US" altLang="zh-TW" dirty="0"/>
              <a:t>4.</a:t>
            </a:r>
            <a:r>
              <a:rPr lang="zh-TW" altLang="en-US" dirty="0"/>
              <a:t>參加各縣</a:t>
            </a:r>
            <a:r>
              <a:rPr lang="en-US" altLang="zh-TW" dirty="0"/>
              <a:t>(</a:t>
            </a:r>
            <a:r>
              <a:rPr lang="zh-TW" altLang="en-US" dirty="0"/>
              <a:t>市</a:t>
            </a:r>
            <a:r>
              <a:rPr lang="en-US" altLang="zh-TW" dirty="0"/>
              <a:t>)</a:t>
            </a:r>
            <a:r>
              <a:rPr lang="zh-TW" altLang="en-US" dirty="0"/>
              <a:t>政府主辦，並報經教育部備查之</a:t>
            </a:r>
            <a:r>
              <a:rPr lang="zh-TW" altLang="en-US" dirty="0">
                <a:solidFill>
                  <a:srgbClr val="FF0000"/>
                </a:solidFill>
              </a:rPr>
              <a:t>技藝技能競賽</a:t>
            </a:r>
            <a:r>
              <a:rPr lang="zh-TW" altLang="en-US" dirty="0"/>
              <a:t>及科學展覽</a:t>
            </a:r>
            <a:r>
              <a:rPr lang="en-US" altLang="zh-TW" dirty="0"/>
              <a:t>(</a:t>
            </a:r>
            <a:r>
              <a:rPr lang="zh-TW" altLang="en-US" dirty="0"/>
              <a:t>不包括成果展</a:t>
            </a:r>
            <a:r>
              <a:rPr lang="en-US" altLang="zh-TW" dirty="0"/>
              <a:t>)</a:t>
            </a:r>
            <a:r>
              <a:rPr lang="zh-TW" altLang="en-US" dirty="0"/>
              <a:t>，獲優勝名次。</a:t>
            </a:r>
          </a:p>
          <a:p>
            <a:pPr lvl="1"/>
            <a:r>
              <a:rPr lang="en-US" altLang="zh-TW" dirty="0"/>
              <a:t>5.</a:t>
            </a:r>
            <a:r>
              <a:rPr lang="zh-TW" altLang="en-US" dirty="0"/>
              <a:t>有丙級以上技術士證或相當於丙級以上之單一級技術士證。</a:t>
            </a:r>
          </a:p>
          <a:p>
            <a:pPr lvl="1"/>
            <a:r>
              <a:rPr lang="en-US" altLang="zh-TW" dirty="0"/>
              <a:t>6.</a:t>
            </a:r>
            <a:r>
              <a:rPr lang="zh-TW" altLang="en-US" dirty="0"/>
              <a:t>國中畢</a:t>
            </a:r>
            <a:r>
              <a:rPr lang="en-US" altLang="zh-TW" dirty="0"/>
              <a:t>(</a:t>
            </a:r>
            <a:r>
              <a:rPr lang="zh-TW" altLang="en-US" dirty="0"/>
              <a:t>結</a:t>
            </a:r>
            <a:r>
              <a:rPr lang="en-US" altLang="zh-TW" dirty="0"/>
              <a:t>)</a:t>
            </a:r>
            <a:r>
              <a:rPr lang="zh-TW" altLang="en-US" dirty="0"/>
              <a:t>業生</a:t>
            </a:r>
            <a:r>
              <a:rPr lang="zh-TW" altLang="en-US" dirty="0">
                <a:solidFill>
                  <a:srgbClr val="FF0000"/>
                </a:solidFill>
              </a:rPr>
              <a:t>技藝教育課程成績優良</a:t>
            </a:r>
            <a:r>
              <a:rPr lang="zh-TW" altLang="en-US" dirty="0"/>
              <a:t>。</a:t>
            </a:r>
          </a:p>
          <a:p>
            <a:pPr lvl="1"/>
            <a:r>
              <a:rPr lang="en-US" altLang="zh-TW" dirty="0"/>
              <a:t>7.</a:t>
            </a:r>
            <a:r>
              <a:rPr lang="zh-TW" altLang="en-US" dirty="0"/>
              <a:t>其他參加國際性特殊技藝技能競賽，獲相關競賽優勝名次。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5" name="圓角矩形 4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6" name="圓角矩形 5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3869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技優甄審入學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193801"/>
            <a:ext cx="8001000" cy="4351338"/>
          </a:xfrm>
        </p:spPr>
        <p:txBody>
          <a:bodyPr/>
          <a:lstStyle/>
          <a:p>
            <a:r>
              <a:rPr lang="zh-TW" altLang="en-US" dirty="0"/>
              <a:t>技藝技能入學之計分，例：</a:t>
            </a:r>
          </a:p>
          <a:p>
            <a:pPr lvl="1"/>
            <a:r>
              <a:rPr lang="zh-TW" altLang="en-US" dirty="0"/>
              <a:t>北區技能競賽一二三名</a:t>
            </a:r>
            <a:r>
              <a:rPr lang="en-US" altLang="zh-TW" dirty="0"/>
              <a:t>80</a:t>
            </a:r>
            <a:r>
              <a:rPr lang="zh-TW" altLang="en-US" dirty="0"/>
              <a:t>分、第四名佳作優勝</a:t>
            </a:r>
            <a:r>
              <a:rPr lang="en-US" altLang="zh-TW" dirty="0"/>
              <a:t>65</a:t>
            </a:r>
            <a:r>
              <a:rPr lang="zh-TW" altLang="en-US" dirty="0"/>
              <a:t>分</a:t>
            </a:r>
          </a:p>
          <a:p>
            <a:pPr lvl="1" algn="l"/>
            <a:r>
              <a:rPr lang="zh-TW" altLang="en-US" dirty="0"/>
              <a:t>技藝競賽第一二三名</a:t>
            </a:r>
            <a:r>
              <a:rPr lang="en-US" altLang="zh-TW" dirty="0"/>
              <a:t>70</a:t>
            </a:r>
            <a:r>
              <a:rPr lang="zh-TW" altLang="en-US" dirty="0"/>
              <a:t>分、四五六名</a:t>
            </a:r>
            <a:r>
              <a:rPr lang="en-US" altLang="zh-TW" dirty="0"/>
              <a:t>65</a:t>
            </a:r>
            <a:r>
              <a:rPr lang="zh-TW" altLang="en-US" dirty="0"/>
              <a:t>分、佳作</a:t>
            </a:r>
            <a:r>
              <a:rPr lang="en-US" altLang="zh-TW" dirty="0"/>
              <a:t>60</a:t>
            </a:r>
            <a:r>
              <a:rPr lang="zh-TW" altLang="en-US" dirty="0"/>
              <a:t>分</a:t>
            </a:r>
          </a:p>
          <a:p>
            <a:pPr lvl="1"/>
            <a:r>
              <a:rPr lang="zh-TW" altLang="en-US" dirty="0"/>
              <a:t>國中技藝教育課程成績</a:t>
            </a:r>
            <a:r>
              <a:rPr lang="en-US" altLang="zh-TW" dirty="0"/>
              <a:t>PR90</a:t>
            </a:r>
            <a:r>
              <a:rPr lang="zh-TW" altLang="en-US" dirty="0"/>
              <a:t>以上</a:t>
            </a:r>
            <a:r>
              <a:rPr lang="en-US" altLang="zh-TW" dirty="0"/>
              <a:t>50</a:t>
            </a:r>
            <a:r>
              <a:rPr lang="zh-TW" altLang="en-US" dirty="0"/>
              <a:t>分、</a:t>
            </a:r>
            <a:r>
              <a:rPr lang="en-US" altLang="zh-TW" dirty="0"/>
              <a:t>PR80</a:t>
            </a:r>
            <a:r>
              <a:rPr lang="zh-TW" altLang="en-US" dirty="0"/>
              <a:t>以上</a:t>
            </a:r>
            <a:br>
              <a:rPr lang="en-US" altLang="zh-TW" dirty="0"/>
            </a:br>
            <a:r>
              <a:rPr lang="en-US" altLang="zh-TW" dirty="0"/>
              <a:t>45</a:t>
            </a:r>
            <a:r>
              <a:rPr lang="zh-TW" altLang="en-US" dirty="0"/>
              <a:t>分、</a:t>
            </a:r>
            <a:r>
              <a:rPr lang="en-US" altLang="zh-TW" dirty="0"/>
              <a:t>PR70</a:t>
            </a:r>
            <a:r>
              <a:rPr lang="zh-TW" altLang="en-US" dirty="0"/>
              <a:t>以上</a:t>
            </a:r>
            <a:r>
              <a:rPr lang="en-US" altLang="zh-TW" dirty="0"/>
              <a:t>40</a:t>
            </a:r>
            <a:r>
              <a:rPr lang="zh-TW" altLang="en-US" dirty="0"/>
              <a:t>分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5" name="圓角矩形 4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6" name="圓角矩形 5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136757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技優甄審入學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49" y="1193801"/>
            <a:ext cx="8411209" cy="4351338"/>
          </a:xfrm>
        </p:spPr>
        <p:txBody>
          <a:bodyPr/>
          <a:lstStyle/>
          <a:p>
            <a:r>
              <a:rPr lang="zh-TW" altLang="en-US" dirty="0"/>
              <a:t>報名：限報名一所學校，並對應一職群報名</a:t>
            </a:r>
            <a:endParaRPr lang="en-US" altLang="zh-TW" dirty="0"/>
          </a:p>
          <a:p>
            <a:r>
              <a:rPr lang="zh-TW" altLang="en-US" dirty="0"/>
              <a:t>招生名額：</a:t>
            </a:r>
            <a:endParaRPr lang="en-US" altLang="zh-TW" dirty="0"/>
          </a:p>
          <a:p>
            <a:pPr lvl="1"/>
            <a:r>
              <a:rPr lang="zh-TW" altLang="en-US" dirty="0"/>
              <a:t>公立學校每班內含</a:t>
            </a:r>
            <a:r>
              <a:rPr lang="en-US" altLang="zh-TW" dirty="0"/>
              <a:t>2</a:t>
            </a:r>
            <a:r>
              <a:rPr lang="zh-TW" altLang="en-US" dirty="0"/>
              <a:t>名</a:t>
            </a:r>
            <a:endParaRPr lang="en-US" altLang="zh-TW" dirty="0"/>
          </a:p>
          <a:p>
            <a:pPr lvl="1"/>
            <a:r>
              <a:rPr lang="zh-TW" altLang="en-US" dirty="0"/>
              <a:t>私立學校每班外加</a:t>
            </a:r>
            <a:r>
              <a:rPr lang="en-US" altLang="zh-TW" dirty="0"/>
              <a:t>2</a:t>
            </a:r>
            <a:r>
              <a:rPr lang="zh-TW" altLang="en-US" dirty="0"/>
              <a:t>名</a:t>
            </a:r>
            <a:endParaRPr lang="en-US" altLang="zh-TW" dirty="0"/>
          </a:p>
          <a:p>
            <a:pPr lvl="1"/>
            <a:endParaRPr lang="en-US" altLang="zh-TW" dirty="0"/>
          </a:p>
          <a:p>
            <a:r>
              <a:rPr lang="zh-TW" altLang="en-US" b="1" dirty="0">
                <a:solidFill>
                  <a:srgbClr val="FF0000"/>
                </a:solidFill>
              </a:rPr>
              <a:t>報名時間：</a:t>
            </a:r>
            <a:r>
              <a:rPr lang="en-US" altLang="zh-TW" sz="2750" b="1" dirty="0">
                <a:solidFill>
                  <a:srgbClr val="FF0000"/>
                </a:solidFill>
              </a:rPr>
              <a:t>5 </a:t>
            </a:r>
            <a:r>
              <a:rPr lang="zh-TW" altLang="en-US" sz="2750" b="1" dirty="0">
                <a:solidFill>
                  <a:srgbClr val="FF0000"/>
                </a:solidFill>
              </a:rPr>
              <a:t>月 </a:t>
            </a:r>
            <a:r>
              <a:rPr lang="en-US" altLang="zh-TW" sz="2750" b="1" dirty="0">
                <a:solidFill>
                  <a:srgbClr val="FF0000"/>
                </a:solidFill>
              </a:rPr>
              <a:t>4 </a:t>
            </a:r>
            <a:r>
              <a:rPr lang="zh-TW" altLang="en-US" sz="2750" b="1" dirty="0">
                <a:solidFill>
                  <a:srgbClr val="FF0000"/>
                </a:solidFill>
              </a:rPr>
              <a:t>日（一）至 </a:t>
            </a:r>
            <a:r>
              <a:rPr lang="en-US" altLang="zh-TW" sz="2750" b="1" dirty="0">
                <a:solidFill>
                  <a:srgbClr val="FF0000"/>
                </a:solidFill>
              </a:rPr>
              <a:t>5 </a:t>
            </a:r>
            <a:r>
              <a:rPr lang="zh-TW" altLang="en-US" sz="2750" b="1" dirty="0">
                <a:solidFill>
                  <a:srgbClr val="FF0000"/>
                </a:solidFill>
              </a:rPr>
              <a:t>月 </a:t>
            </a:r>
            <a:r>
              <a:rPr lang="en-US" altLang="zh-TW" sz="2750" b="1" dirty="0">
                <a:solidFill>
                  <a:srgbClr val="FF0000"/>
                </a:solidFill>
              </a:rPr>
              <a:t>18 </a:t>
            </a:r>
            <a:r>
              <a:rPr lang="zh-TW" altLang="en-US" sz="2750" b="1" dirty="0">
                <a:solidFill>
                  <a:srgbClr val="FF0000"/>
                </a:solidFill>
              </a:rPr>
              <a:t>日（一）</a:t>
            </a:r>
            <a:endParaRPr lang="en-US" altLang="zh-TW" sz="275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TW" sz="2750" b="1" dirty="0">
              <a:solidFill>
                <a:srgbClr val="FF0000"/>
              </a:solidFill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5" name="圓角矩形 4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6" name="圓角矩形 5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024545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實用技能學程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高職附設之實用技能學程，其課程規劃以專業技能為主、理論知識為輔</a:t>
            </a:r>
          </a:p>
          <a:p>
            <a:r>
              <a:rPr lang="zh-TW" altLang="en-US" dirty="0"/>
              <a:t>上課時依各校不同，可安排於日間或夜間</a:t>
            </a:r>
          </a:p>
          <a:p>
            <a:r>
              <a:rPr lang="zh-TW" altLang="en-US" dirty="0"/>
              <a:t>免學</a:t>
            </a:r>
            <a:r>
              <a:rPr lang="zh-TW" altLang="en-US" dirty="0">
                <a:solidFill>
                  <a:srgbClr val="FF0000"/>
                </a:solidFill>
              </a:rPr>
              <a:t>雜</a:t>
            </a:r>
            <a:r>
              <a:rPr lang="zh-TW" altLang="en-US" dirty="0"/>
              <a:t>費</a:t>
            </a:r>
            <a:endParaRPr lang="en-US" altLang="zh-TW" dirty="0"/>
          </a:p>
          <a:p>
            <a:r>
              <a:rPr lang="zh-TW" altLang="en-US" dirty="0"/>
              <a:t>曾選習</a:t>
            </a:r>
            <a:r>
              <a:rPr lang="zh-TW" altLang="en-US" dirty="0">
                <a:solidFill>
                  <a:srgbClr val="FF0000"/>
                </a:solidFill>
              </a:rPr>
              <a:t>國中技藝教育</a:t>
            </a:r>
            <a:r>
              <a:rPr lang="zh-TW" altLang="en-US" dirty="0"/>
              <a:t>應屆畢（結）業生優先分發</a:t>
            </a:r>
            <a:endParaRPr lang="en-US" altLang="zh-TW" dirty="0"/>
          </a:p>
        </p:txBody>
      </p:sp>
      <p:sp>
        <p:nvSpPr>
          <p:cNvPr id="4" name="矩形 3"/>
          <p:cNvSpPr/>
          <p:nvPr/>
        </p:nvSpPr>
        <p:spPr>
          <a:xfrm>
            <a:off x="628650" y="4130639"/>
            <a:ext cx="83439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報名時間：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21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日（星期四）至 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22 </a:t>
            </a:r>
            <a:r>
              <a:rPr lang="zh-TW" altLang="en-US" sz="2000" b="1" dirty="0">
                <a:solidFill>
                  <a:srgbClr val="FF0000"/>
                </a:solidFill>
              </a:rPr>
              <a:t>日（星期五）</a:t>
            </a:r>
            <a:endParaRPr lang="en-US" altLang="zh-TW" sz="2000" b="1" dirty="0">
              <a:solidFill>
                <a:srgbClr val="FF0000"/>
              </a:solidFill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6" name="圓角矩形 5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46085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臺北市直升入學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193801"/>
            <a:ext cx="8343900" cy="4351338"/>
          </a:xfrm>
        </p:spPr>
        <p:txBody>
          <a:bodyPr/>
          <a:lstStyle/>
          <a:p>
            <a:r>
              <a:rPr lang="zh-TW" altLang="en-US" dirty="0"/>
              <a:t>招生學校：臺北市之完全中學</a:t>
            </a:r>
            <a:endParaRPr lang="en-US" altLang="zh-TW" dirty="0"/>
          </a:p>
          <a:p>
            <a:r>
              <a:rPr lang="zh-TW" altLang="en-US" dirty="0"/>
              <a:t>招生對象：完全中學本校之國中生或鄰近之國中生</a:t>
            </a:r>
            <a:endParaRPr lang="en-US" altLang="zh-TW" dirty="0"/>
          </a:p>
          <a:p>
            <a:r>
              <a:rPr lang="zh-TW" altLang="en-US" dirty="0"/>
              <a:t>招生名額：核定免試入學總名額之</a:t>
            </a:r>
            <a:r>
              <a:rPr lang="en-US" altLang="zh-TW" dirty="0"/>
              <a:t>5%</a:t>
            </a:r>
            <a:r>
              <a:rPr lang="zh-TW" altLang="en-US" dirty="0"/>
              <a:t>至</a:t>
            </a:r>
            <a:r>
              <a:rPr lang="en-US" altLang="zh-TW" dirty="0"/>
              <a:t>15%</a:t>
            </a:r>
          </a:p>
          <a:p>
            <a:r>
              <a:rPr lang="zh-TW" altLang="en-US" dirty="0"/>
              <a:t>超額比序：與</a:t>
            </a:r>
            <a:r>
              <a:rPr lang="zh-TW" altLang="en-US" dirty="0">
                <a:solidFill>
                  <a:srgbClr val="7030A0"/>
                </a:solidFill>
              </a:rPr>
              <a:t>基北區免試入學</a:t>
            </a:r>
            <a:r>
              <a:rPr lang="zh-TW" altLang="en-US" dirty="0"/>
              <a:t>作業同</a:t>
            </a:r>
          </a:p>
        </p:txBody>
      </p:sp>
      <p:sp>
        <p:nvSpPr>
          <p:cNvPr id="4" name="矩形 3"/>
          <p:cNvSpPr/>
          <p:nvPr/>
        </p:nvSpPr>
        <p:spPr>
          <a:xfrm>
            <a:off x="628650" y="3654180"/>
            <a:ext cx="83439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報名時間：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28 </a:t>
            </a:r>
            <a:r>
              <a:rPr lang="zh-TW" altLang="en-US" sz="2000" b="1" dirty="0">
                <a:solidFill>
                  <a:srgbClr val="FF0000"/>
                </a:solidFill>
              </a:rPr>
              <a:t>日（四）至 </a:t>
            </a:r>
            <a:r>
              <a:rPr lang="en-US" altLang="zh-TW" sz="2000" b="1" dirty="0">
                <a:solidFill>
                  <a:srgbClr val="FF0000"/>
                </a:solidFill>
              </a:rPr>
              <a:t>6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日（五）</a:t>
            </a:r>
            <a:r>
              <a:rPr lang="en-US" altLang="zh-TW" sz="2000" b="1" dirty="0">
                <a:solidFill>
                  <a:srgbClr val="FF0000"/>
                </a:solidFill>
              </a:rPr>
              <a:t>12</a:t>
            </a:r>
            <a:r>
              <a:rPr lang="zh-TW" altLang="en-US" sz="2000" b="1" dirty="0">
                <a:solidFill>
                  <a:srgbClr val="FF0000"/>
                </a:solidFill>
              </a:rPr>
              <a:t>：</a:t>
            </a:r>
            <a:r>
              <a:rPr lang="en-US" altLang="zh-TW" sz="2000" b="1" dirty="0">
                <a:solidFill>
                  <a:srgbClr val="FF0000"/>
                </a:solidFill>
              </a:rPr>
              <a:t>00</a:t>
            </a:r>
          </a:p>
        </p:txBody>
      </p:sp>
      <p:grpSp>
        <p:nvGrpSpPr>
          <p:cNvPr id="5" name="群組 4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6" name="圓角矩形 5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20509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hlinkClick r:id="rId2"/>
              </a:rPr>
              <a:t>臺北市優先免試入學（第一類）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招生學校：大多數的私立高中職</a:t>
            </a:r>
            <a:endParaRPr lang="en-US" altLang="zh-TW" dirty="0"/>
          </a:p>
          <a:p>
            <a:r>
              <a:rPr lang="zh-TW" altLang="en-US" dirty="0"/>
              <a:t>不看會考成績</a:t>
            </a:r>
            <a:endParaRPr lang="en-US" altLang="zh-TW" dirty="0"/>
          </a:p>
          <a:p>
            <a:r>
              <a:rPr lang="zh-TW" altLang="en-US" dirty="0"/>
              <a:t>本市國中學生擇定一所高級中等學校報名</a:t>
            </a:r>
            <a:endParaRPr lang="en-US" altLang="zh-TW" dirty="0"/>
          </a:p>
          <a:p>
            <a:r>
              <a:rPr lang="zh-TW" altLang="en-US" dirty="0">
                <a:solidFill>
                  <a:srgbClr val="7030A0"/>
                </a:solidFill>
              </a:rPr>
              <a:t>超額處理：抽籤分發</a:t>
            </a:r>
            <a:endParaRPr lang="en-US" altLang="zh-TW" dirty="0">
              <a:solidFill>
                <a:srgbClr val="7030A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628650" y="3626102"/>
            <a:ext cx="83439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報名時間：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18 </a:t>
            </a:r>
            <a:r>
              <a:rPr lang="zh-TW" altLang="en-US" sz="2000" b="1" dirty="0">
                <a:solidFill>
                  <a:srgbClr val="FF0000"/>
                </a:solidFill>
              </a:rPr>
              <a:t>日（一）至 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19 </a:t>
            </a:r>
            <a:r>
              <a:rPr lang="zh-TW" altLang="en-US" sz="2000" b="1" dirty="0">
                <a:solidFill>
                  <a:srgbClr val="FF0000"/>
                </a:solidFill>
              </a:rPr>
              <a:t>日（二）</a:t>
            </a:r>
            <a:endParaRPr lang="en-US" altLang="zh-TW" sz="2000" b="1" dirty="0">
              <a:solidFill>
                <a:srgbClr val="FF0000"/>
              </a:solidFill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6" name="圓角矩形 5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65584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hlinkClick r:id="rId2"/>
              </a:rPr>
              <a:t>臺北市優先免試入學（第二類）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193801"/>
            <a:ext cx="8185150" cy="4351338"/>
          </a:xfrm>
        </p:spPr>
        <p:txBody>
          <a:bodyPr/>
          <a:lstStyle/>
          <a:p>
            <a:r>
              <a:rPr lang="zh-TW" altLang="en-US" dirty="0"/>
              <a:t>招生學校：大多數的公立高中職及少數私中</a:t>
            </a:r>
            <a:endParaRPr lang="en-US" altLang="zh-TW" dirty="0"/>
          </a:p>
          <a:p>
            <a:pPr lvl="1"/>
            <a:r>
              <a:rPr lang="zh-TW" altLang="en-US" b="1" dirty="0">
                <a:solidFill>
                  <a:srgbClr val="FF0000"/>
                </a:solidFill>
              </a:rPr>
              <a:t>未參與辦理學校：</a:t>
            </a:r>
            <a:r>
              <a:rPr lang="zh-TW" altLang="en-US" dirty="0"/>
              <a:t>大同高中、中山女高、北一女中、成功高中、松山高中、建國中學、師大附中、政大附中</a:t>
            </a:r>
          </a:p>
          <a:p>
            <a:r>
              <a:rPr lang="zh-TW" altLang="en-US" dirty="0"/>
              <a:t>本市國中學生擇定一所高級中等學校報名</a:t>
            </a:r>
            <a:endParaRPr lang="en-US" altLang="zh-TW" dirty="0"/>
          </a:p>
          <a:p>
            <a:r>
              <a:rPr lang="zh-TW" altLang="en-US" dirty="0"/>
              <a:t>超額比序：與</a:t>
            </a:r>
            <a:r>
              <a:rPr lang="zh-TW" altLang="en-US" dirty="0">
                <a:solidFill>
                  <a:srgbClr val="7030A0"/>
                </a:solidFill>
              </a:rPr>
              <a:t>基北區免試入學</a:t>
            </a:r>
            <a:r>
              <a:rPr lang="zh-TW" altLang="en-US" dirty="0"/>
              <a:t>作業同</a:t>
            </a:r>
          </a:p>
        </p:txBody>
      </p:sp>
      <p:sp>
        <p:nvSpPr>
          <p:cNvPr id="4" name="矩形 3"/>
          <p:cNvSpPr/>
          <p:nvPr/>
        </p:nvSpPr>
        <p:spPr>
          <a:xfrm>
            <a:off x="628650" y="3791202"/>
            <a:ext cx="83439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報名時間：</a:t>
            </a:r>
            <a:r>
              <a:rPr lang="en-US" altLang="zh-TW" sz="2000" b="1" dirty="0">
                <a:solidFill>
                  <a:srgbClr val="FF0000"/>
                </a:solidFill>
              </a:rPr>
              <a:t>6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1 </a:t>
            </a:r>
            <a:r>
              <a:rPr lang="zh-TW" altLang="en-US" sz="2000" b="1" dirty="0">
                <a:solidFill>
                  <a:srgbClr val="FF0000"/>
                </a:solidFill>
              </a:rPr>
              <a:t>日（一）至 </a:t>
            </a:r>
            <a:r>
              <a:rPr lang="en-US" altLang="zh-TW" sz="2000" b="1" dirty="0">
                <a:solidFill>
                  <a:srgbClr val="FF0000"/>
                </a:solidFill>
              </a:rPr>
              <a:t>6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8 </a:t>
            </a:r>
            <a:r>
              <a:rPr lang="zh-TW" altLang="en-US" sz="2000" b="1" dirty="0">
                <a:solidFill>
                  <a:srgbClr val="FF0000"/>
                </a:solidFill>
              </a:rPr>
              <a:t>日（一）</a:t>
            </a:r>
            <a:endParaRPr lang="en-US" altLang="zh-TW" sz="2000" b="1" dirty="0">
              <a:solidFill>
                <a:srgbClr val="FF0000"/>
              </a:solidFill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6" name="圓角矩形 5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62407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hlinkClick r:id="rId2"/>
              </a:rPr>
              <a:t>新北市</a:t>
            </a:r>
            <a:r>
              <a:rPr lang="zh-TW" altLang="en-US" dirty="0">
                <a:hlinkClick r:id="rId3"/>
              </a:rPr>
              <a:t>優先免</a:t>
            </a:r>
            <a:r>
              <a:rPr lang="zh-TW" altLang="en-US" dirty="0">
                <a:hlinkClick r:id="rId3"/>
              </a:rPr>
              <a:t>試入學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193801"/>
            <a:ext cx="8185150" cy="4351338"/>
          </a:xfrm>
        </p:spPr>
        <p:txBody>
          <a:bodyPr/>
          <a:lstStyle/>
          <a:p>
            <a:r>
              <a:rPr lang="zh-TW" altLang="en-US" dirty="0"/>
              <a:t>本市國中學生擇定一所高級中等學校報名，公立學校僅能報名一科</a:t>
            </a:r>
            <a:endParaRPr lang="en-US" altLang="zh-TW" dirty="0"/>
          </a:p>
          <a:p>
            <a:r>
              <a:rPr lang="zh-TW" altLang="en-US" dirty="0"/>
              <a:t>私立不看會考成績</a:t>
            </a:r>
            <a:endParaRPr lang="en-US" altLang="zh-TW" dirty="0"/>
          </a:p>
          <a:p>
            <a:r>
              <a:rPr lang="zh-TW" altLang="en-US" dirty="0">
                <a:solidFill>
                  <a:srgbClr val="FF0000"/>
                </a:solidFill>
              </a:rPr>
              <a:t>私立</a:t>
            </a:r>
            <a:r>
              <a:rPr lang="zh-TW" altLang="en-US" dirty="0"/>
              <a:t>超額比序</a:t>
            </a:r>
            <a:r>
              <a:rPr lang="zh-TW" altLang="en-US" dirty="0">
                <a:solidFill>
                  <a:srgbClr val="7030A0"/>
                </a:solidFill>
              </a:rPr>
              <a:t>：多元學習表現</a:t>
            </a:r>
            <a:endParaRPr lang="en-US" altLang="zh-TW" dirty="0">
              <a:solidFill>
                <a:srgbClr val="7030A0"/>
              </a:solidFill>
            </a:endParaRPr>
          </a:p>
          <a:p>
            <a:r>
              <a:rPr lang="zh-TW" altLang="en-US" dirty="0">
                <a:solidFill>
                  <a:srgbClr val="FF0000"/>
                </a:solidFill>
              </a:rPr>
              <a:t>公立</a:t>
            </a:r>
            <a:r>
              <a:rPr lang="zh-TW" altLang="en-US" dirty="0"/>
              <a:t>超額比序：與</a:t>
            </a:r>
            <a:r>
              <a:rPr lang="zh-TW" altLang="en-US" dirty="0">
                <a:solidFill>
                  <a:srgbClr val="7030A0"/>
                </a:solidFill>
              </a:rPr>
              <a:t>基北區免試入學</a:t>
            </a:r>
            <a:r>
              <a:rPr lang="zh-TW" altLang="en-US" dirty="0"/>
              <a:t>作業同</a:t>
            </a:r>
          </a:p>
        </p:txBody>
      </p:sp>
      <p:grpSp>
        <p:nvGrpSpPr>
          <p:cNvPr id="5" name="群組 4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6" name="圓角矩形 5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13CF106D-4B58-4A6D-89E3-D0813126D19E}"/>
              </a:ext>
            </a:extLst>
          </p:cNvPr>
          <p:cNvSpPr/>
          <p:nvPr/>
        </p:nvSpPr>
        <p:spPr>
          <a:xfrm>
            <a:off x="628650" y="3922100"/>
            <a:ext cx="83439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私立報名時間：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18 </a:t>
            </a:r>
            <a:r>
              <a:rPr lang="zh-TW" altLang="en-US" sz="2000" b="1" dirty="0">
                <a:solidFill>
                  <a:srgbClr val="FF0000"/>
                </a:solidFill>
              </a:rPr>
              <a:t>日（一）至 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20 </a:t>
            </a:r>
            <a:r>
              <a:rPr lang="zh-TW" altLang="en-US" sz="2000" b="1" dirty="0">
                <a:solidFill>
                  <a:srgbClr val="FF0000"/>
                </a:solidFill>
              </a:rPr>
              <a:t>日（三）</a:t>
            </a:r>
            <a:endParaRPr lang="en-US" altLang="zh-TW" sz="2000" b="1" dirty="0">
              <a:solidFill>
                <a:srgbClr val="FF0000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1206B9F-07D4-46EE-8990-C09F35B292EF}"/>
              </a:ext>
            </a:extLst>
          </p:cNvPr>
          <p:cNvSpPr/>
          <p:nvPr/>
        </p:nvSpPr>
        <p:spPr>
          <a:xfrm>
            <a:off x="628650" y="4351765"/>
            <a:ext cx="83439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公立報名時間：</a:t>
            </a:r>
            <a:r>
              <a:rPr lang="en-US" altLang="zh-TW" sz="2000" b="1" dirty="0">
                <a:solidFill>
                  <a:srgbClr val="FF0000"/>
                </a:solidFill>
              </a:rPr>
              <a:t>6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02 </a:t>
            </a:r>
            <a:r>
              <a:rPr lang="zh-TW" altLang="en-US" sz="2000" b="1" dirty="0">
                <a:solidFill>
                  <a:srgbClr val="FF0000"/>
                </a:solidFill>
              </a:rPr>
              <a:t>日（二）至 </a:t>
            </a:r>
            <a:r>
              <a:rPr lang="en-US" altLang="zh-TW" sz="2000" b="1" dirty="0">
                <a:solidFill>
                  <a:srgbClr val="FF0000"/>
                </a:solidFill>
              </a:rPr>
              <a:t>6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08 </a:t>
            </a:r>
            <a:r>
              <a:rPr lang="zh-TW" altLang="en-US" sz="2000" b="1" dirty="0">
                <a:solidFill>
                  <a:srgbClr val="FF0000"/>
                </a:solidFill>
              </a:rPr>
              <a:t>日（一）</a:t>
            </a:r>
            <a:endParaRPr lang="en-US" altLang="zh-TW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5421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基北區免試入學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採計成績：</a:t>
            </a:r>
            <a:endParaRPr lang="en-US" altLang="zh-TW" dirty="0"/>
          </a:p>
          <a:p>
            <a:pPr lvl="1"/>
            <a:r>
              <a:rPr lang="zh-TW" altLang="en-US" dirty="0"/>
              <a:t>會考</a:t>
            </a:r>
            <a:r>
              <a:rPr lang="en-US" altLang="zh-TW" dirty="0"/>
              <a:t>36</a:t>
            </a:r>
            <a:r>
              <a:rPr lang="zh-TW" altLang="en-US" dirty="0"/>
              <a:t>分</a:t>
            </a:r>
            <a:endParaRPr lang="en-US" altLang="zh-TW" dirty="0"/>
          </a:p>
          <a:p>
            <a:pPr lvl="1"/>
            <a:r>
              <a:rPr lang="zh-TW" altLang="en-US" dirty="0"/>
              <a:t>志願序</a:t>
            </a:r>
            <a:r>
              <a:rPr lang="en-US" altLang="zh-TW" dirty="0"/>
              <a:t>36</a:t>
            </a:r>
            <a:r>
              <a:rPr lang="zh-TW" altLang="en-US" dirty="0"/>
              <a:t>分</a:t>
            </a:r>
            <a:endParaRPr lang="en-US" altLang="zh-TW" dirty="0"/>
          </a:p>
          <a:p>
            <a:pPr lvl="1"/>
            <a:r>
              <a:rPr lang="zh-TW" altLang="en-US" dirty="0"/>
              <a:t>多元學習</a:t>
            </a:r>
            <a:r>
              <a:rPr lang="en-US" altLang="zh-TW" dirty="0"/>
              <a:t>36</a:t>
            </a:r>
            <a:r>
              <a:rPr lang="zh-TW" altLang="en-US" dirty="0"/>
              <a:t>分</a:t>
            </a:r>
            <a:r>
              <a:rPr lang="en-US" altLang="zh-TW" dirty="0"/>
              <a:t>(</a:t>
            </a:r>
            <a:r>
              <a:rPr lang="zh-TW" altLang="en-US" dirty="0"/>
              <a:t>均衡學習</a:t>
            </a:r>
            <a:r>
              <a:rPr lang="en-US" altLang="zh-TW" dirty="0"/>
              <a:t>21</a:t>
            </a:r>
            <a:r>
              <a:rPr lang="zh-TW" altLang="en-US" dirty="0"/>
              <a:t>分、服務學習</a:t>
            </a:r>
            <a:r>
              <a:rPr lang="en-US" altLang="zh-TW" dirty="0"/>
              <a:t>15</a:t>
            </a:r>
            <a:r>
              <a:rPr lang="zh-TW" altLang="en-US" dirty="0"/>
              <a:t>分</a:t>
            </a:r>
            <a:r>
              <a:rPr lang="en-US" altLang="zh-TW" dirty="0"/>
              <a:t>)</a:t>
            </a:r>
          </a:p>
          <a:p>
            <a:r>
              <a:rPr lang="zh-TW" altLang="en-US" dirty="0"/>
              <a:t>超額比序：</a:t>
            </a:r>
            <a:endParaRPr lang="en-US" altLang="zh-TW" dirty="0"/>
          </a:p>
          <a:p>
            <a:pPr lvl="1"/>
            <a:r>
              <a:rPr lang="zh-TW" altLang="en-US" dirty="0">
                <a:latin typeface="+mn-ea"/>
              </a:rPr>
              <a:t>總積分、多元學習積分、會考積分、志願序積分、各科會考標示（國數英社自）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5" name="圓角矩形 4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6" name="圓角矩形 5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25565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基北區免試入學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多元學習積分計算：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8" name="圓角矩形 7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9" name="圓角矩形 8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  <p:pic>
        <p:nvPicPr>
          <p:cNvPr id="5" name="圖片 4" descr="畫面剪輯">
            <a:extLst>
              <a:ext uri="{FF2B5EF4-FFF2-40B4-BE49-F238E27FC236}">
                <a16:creationId xmlns:a16="http://schemas.microsoft.com/office/drawing/2014/main" id="{EEA50A36-A4A5-49C3-842F-2FC5F5C79D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15" y="1792636"/>
            <a:ext cx="8188169" cy="327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3334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基北區免試入學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會考積分計算：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8" name="圓角矩形 7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9" name="圓角矩形 8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  <p:pic>
        <p:nvPicPr>
          <p:cNvPr id="3" name="圖片 2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42" y="1840649"/>
            <a:ext cx="8466716" cy="3057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6193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基北區免試入學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志願序積分計算：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8" name="圓角矩形 7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9" name="圓角矩形 8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  <p:pic>
        <p:nvPicPr>
          <p:cNvPr id="3" name="圖片 2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43" y="1931690"/>
            <a:ext cx="8653806" cy="1575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2411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基北區免試入學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寄發會考成績：</a:t>
            </a:r>
            <a:r>
              <a:rPr lang="en-US" altLang="zh-TW" dirty="0"/>
              <a:t>6 </a:t>
            </a:r>
            <a:r>
              <a:rPr lang="zh-TW" altLang="en-US" dirty="0"/>
              <a:t>月 </a:t>
            </a:r>
            <a:r>
              <a:rPr lang="en-US" altLang="zh-TW" dirty="0"/>
              <a:t>5 </a:t>
            </a:r>
            <a:r>
              <a:rPr lang="zh-TW" altLang="en-US" dirty="0"/>
              <a:t>日（五）</a:t>
            </a:r>
            <a:endParaRPr lang="en-US" altLang="zh-TW" dirty="0"/>
          </a:p>
          <a:p>
            <a:pPr algn="l"/>
            <a:r>
              <a:rPr lang="zh-TW" altLang="en-US" dirty="0">
                <a:solidFill>
                  <a:srgbClr val="FF0000"/>
                </a:solidFill>
              </a:rPr>
              <a:t>志願選填日期：</a:t>
            </a:r>
            <a:r>
              <a:rPr lang="en-US" altLang="zh-TW" dirty="0">
                <a:solidFill>
                  <a:srgbClr val="FF0000"/>
                </a:solidFill>
              </a:rPr>
              <a:t>6 </a:t>
            </a:r>
            <a:r>
              <a:rPr lang="zh-TW" altLang="en-US" dirty="0">
                <a:solidFill>
                  <a:srgbClr val="FF0000"/>
                </a:solidFill>
              </a:rPr>
              <a:t>月 </a:t>
            </a:r>
            <a:r>
              <a:rPr lang="en-US" altLang="zh-TW" dirty="0">
                <a:solidFill>
                  <a:srgbClr val="FF0000"/>
                </a:solidFill>
              </a:rPr>
              <a:t>18 </a:t>
            </a:r>
            <a:r>
              <a:rPr lang="zh-TW" altLang="en-US" dirty="0">
                <a:solidFill>
                  <a:srgbClr val="FF0000"/>
                </a:solidFill>
              </a:rPr>
              <a:t>日（四）至</a:t>
            </a:r>
            <a:br>
              <a:rPr lang="en-US" altLang="zh-TW" dirty="0">
                <a:solidFill>
                  <a:srgbClr val="FF0000"/>
                </a:solidFill>
              </a:rPr>
            </a:br>
            <a:r>
              <a:rPr lang="zh-TW" altLang="en-US" dirty="0">
                <a:solidFill>
                  <a:srgbClr val="FF0000"/>
                </a:solidFill>
              </a:rPr>
              <a:t>　　　　　　　</a:t>
            </a:r>
            <a:r>
              <a:rPr lang="en-US" altLang="zh-TW" dirty="0">
                <a:solidFill>
                  <a:srgbClr val="FF0000"/>
                </a:solidFill>
              </a:rPr>
              <a:t>6 </a:t>
            </a:r>
            <a:r>
              <a:rPr lang="zh-TW" altLang="en-US" dirty="0">
                <a:solidFill>
                  <a:srgbClr val="FF0000"/>
                </a:solidFill>
              </a:rPr>
              <a:t>月 </a:t>
            </a:r>
            <a:r>
              <a:rPr lang="en-US" altLang="zh-TW" dirty="0">
                <a:solidFill>
                  <a:srgbClr val="FF0000"/>
                </a:solidFill>
              </a:rPr>
              <a:t>25 </a:t>
            </a:r>
            <a:r>
              <a:rPr lang="zh-TW" altLang="en-US" dirty="0">
                <a:solidFill>
                  <a:srgbClr val="FF0000"/>
                </a:solidFill>
              </a:rPr>
              <a:t>日（四）</a:t>
            </a:r>
            <a:endParaRPr lang="en-US" altLang="zh-TW" dirty="0">
              <a:solidFill>
                <a:srgbClr val="FF0000"/>
              </a:solidFill>
            </a:endParaRPr>
          </a:p>
          <a:p>
            <a:pPr algn="l"/>
            <a:r>
              <a:rPr lang="zh-TW" altLang="en-US" dirty="0"/>
              <a:t>放榜日期：</a:t>
            </a:r>
            <a:r>
              <a:rPr lang="en-US" altLang="zh-TW" dirty="0"/>
              <a:t>7 </a:t>
            </a:r>
            <a:r>
              <a:rPr lang="zh-TW" altLang="en-US" dirty="0"/>
              <a:t>月 </a:t>
            </a:r>
            <a:r>
              <a:rPr lang="en-US" altLang="zh-TW" dirty="0"/>
              <a:t>07 </a:t>
            </a:r>
            <a:r>
              <a:rPr lang="zh-TW" altLang="en-US" dirty="0"/>
              <a:t>日（二）</a:t>
            </a:r>
            <a:endParaRPr lang="en-US" altLang="zh-TW" dirty="0"/>
          </a:p>
          <a:p>
            <a:pPr algn="l"/>
            <a:r>
              <a:rPr lang="zh-TW" altLang="en-US" dirty="0"/>
              <a:t>報到日期：</a:t>
            </a:r>
            <a:r>
              <a:rPr lang="en-US" altLang="zh-TW" dirty="0"/>
              <a:t>7 </a:t>
            </a:r>
            <a:r>
              <a:rPr lang="zh-TW" altLang="en-US" dirty="0"/>
              <a:t>月 </a:t>
            </a:r>
            <a:r>
              <a:rPr lang="en-US" altLang="zh-TW" dirty="0"/>
              <a:t>09 </a:t>
            </a:r>
            <a:r>
              <a:rPr lang="zh-TW" altLang="en-US" dirty="0"/>
              <a:t>日（四）</a:t>
            </a:r>
            <a:endParaRPr lang="en-US" altLang="zh-TW" dirty="0"/>
          </a:p>
          <a:p>
            <a:pPr marL="0" indent="0" algn="l">
              <a:buNone/>
            </a:pPr>
            <a:endParaRPr lang="en-US" altLang="zh-TW" dirty="0"/>
          </a:p>
          <a:p>
            <a:pPr algn="l"/>
            <a:endParaRPr lang="en-US" altLang="zh-TW" dirty="0"/>
          </a:p>
        </p:txBody>
      </p:sp>
      <p:grpSp>
        <p:nvGrpSpPr>
          <p:cNvPr id="4" name="群組 3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5" name="圓角矩形 4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6" name="圓角矩形 5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532599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特色招生考試分發入學</a:t>
            </a:r>
          </a:p>
        </p:txBody>
      </p:sp>
      <p:graphicFrame>
        <p:nvGraphicFramePr>
          <p:cNvPr id="4" name="內容版面配置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7882058"/>
              </p:ext>
            </p:extLst>
          </p:nvPr>
        </p:nvGraphicFramePr>
        <p:xfrm>
          <a:off x="546100" y="1337196"/>
          <a:ext cx="8051800" cy="3394522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922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26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14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2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6164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</a:rPr>
                        <a:t>編號</a:t>
                      </a:r>
                      <a:endParaRPr lang="zh-TW" sz="2400" b="0" kern="100" dirty="0"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</a:rPr>
                        <a:t>辦理學校</a:t>
                      </a:r>
                      <a:endParaRPr lang="zh-TW" sz="2400" b="0" kern="100" dirty="0"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</a:rPr>
                        <a:t>招生班名</a:t>
                      </a:r>
                      <a:endParaRPr lang="zh-TW" sz="2400" b="0" kern="100" dirty="0"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</a:rPr>
                        <a:t>名額</a:t>
                      </a:r>
                      <a:endParaRPr lang="zh-TW" sz="2400" b="0" kern="100" dirty="0"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82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kern="0" dirty="0">
                          <a:solidFill>
                            <a:schemeClr val="tx1"/>
                          </a:solidFill>
                          <a:effectLst/>
                        </a:rPr>
                        <a:t>育成高中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kern="0" dirty="0">
                          <a:solidFill>
                            <a:schemeClr val="tx1"/>
                          </a:solidFill>
                          <a:effectLst/>
                        </a:rPr>
                        <a:t>國際文憑課程</a:t>
                      </a:r>
                      <a:r>
                        <a:rPr lang="en-US" altLang="zh-TW" sz="2400" kern="0" dirty="0">
                          <a:solidFill>
                            <a:schemeClr val="tx1"/>
                          </a:solidFill>
                          <a:effectLst/>
                        </a:rPr>
                        <a:t>-IBDP</a:t>
                      </a:r>
                      <a:r>
                        <a:rPr lang="zh-TW" altLang="en-US" sz="2400" kern="0" dirty="0">
                          <a:solidFill>
                            <a:schemeClr val="tx1"/>
                          </a:solidFill>
                          <a:effectLst/>
                        </a:rPr>
                        <a:t>實驗專班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400" kern="0" dirty="0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82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ker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zh-TW" sz="2400" b="0" kern="10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中正高中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國際移動力課程實驗班</a:t>
                      </a:r>
                      <a:r>
                        <a:rPr lang="en-US" altLang="zh-TW" sz="18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zh-TW" altLang="en-US" sz="18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大學預科</a:t>
                      </a:r>
                      <a:r>
                        <a:rPr lang="en-US" altLang="zh-TW" sz="18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(IB-DP)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國際移動力課程實驗班</a:t>
                      </a:r>
                      <a:r>
                        <a:rPr lang="en-US" altLang="zh-TW" sz="18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-</a:t>
                      </a:r>
                      <a:r>
                        <a:rPr lang="zh-TW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生涯發展進路</a:t>
                      </a:r>
                      <a:r>
                        <a:rPr lang="en-US" altLang="zh-TW" sz="18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(IB-CP)</a:t>
                      </a:r>
                      <a:endParaRPr lang="zh-TW" sz="18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400" kern="100" dirty="0">
                          <a:solidFill>
                            <a:schemeClr val="tx1"/>
                          </a:solidFill>
                          <a:effectLst/>
                        </a:rPr>
                        <a:t>40</a:t>
                      </a: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sz="1800" b="0" kern="100" dirty="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82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400" kern="1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kern="1200" dirty="0">
                          <a:solidFill>
                            <a:schemeClr val="tx1"/>
                          </a:solidFill>
                          <a:effectLst/>
                        </a:rPr>
                        <a:t>西松</a:t>
                      </a:r>
                      <a:r>
                        <a:rPr lang="zh-TW" altLang="zh-TW" sz="2400" kern="1200" dirty="0">
                          <a:solidFill>
                            <a:schemeClr val="tx1"/>
                          </a:solidFill>
                          <a:effectLst/>
                        </a:rPr>
                        <a:t>高中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0" dirty="0">
                          <a:solidFill>
                            <a:schemeClr val="tx1"/>
                          </a:solidFill>
                          <a:effectLst/>
                        </a:rPr>
                        <a:t>國際文憑</a:t>
                      </a:r>
                      <a:r>
                        <a:rPr lang="en-US" altLang="zh-TW" sz="2400" kern="0" dirty="0">
                          <a:solidFill>
                            <a:schemeClr val="tx1"/>
                          </a:solidFill>
                          <a:effectLst/>
                        </a:rPr>
                        <a:t>IBDP</a:t>
                      </a:r>
                      <a:r>
                        <a:rPr lang="zh-TW" altLang="en-US" sz="2400" kern="0" dirty="0">
                          <a:solidFill>
                            <a:schemeClr val="tx1"/>
                          </a:solidFill>
                          <a:effectLst/>
                        </a:rPr>
                        <a:t>雙語實驗班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400" kern="100" dirty="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zh-TW" altLang="zh-TW" sz="2400" b="0" kern="100" dirty="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82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400" kern="1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kern="1200" dirty="0">
                          <a:solidFill>
                            <a:schemeClr val="tx1"/>
                          </a:solidFill>
                          <a:effectLst/>
                        </a:rPr>
                        <a:t>海大附中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0" dirty="0">
                          <a:solidFill>
                            <a:schemeClr val="tx1"/>
                          </a:solidFill>
                          <a:effectLst/>
                        </a:rPr>
                        <a:t>海洋科技人才培育實驗班</a:t>
                      </a:r>
                    </a:p>
                  </a:txBody>
                  <a:tcPr marL="16695" marR="166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400" kern="100" dirty="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zh-TW" altLang="zh-TW" sz="2400" b="0" kern="100" dirty="0">
                        <a:solidFill>
                          <a:schemeClr val="tx1"/>
                        </a:solidFill>
                        <a:effectLst/>
                        <a:latin typeface="文鼎粗圓" pitchFamily="49" charset="-120"/>
                        <a:ea typeface="文鼎粗圓" pitchFamily="49" charset="-120"/>
                        <a:cs typeface="Times New Roman"/>
                      </a:endParaRPr>
                    </a:p>
                  </a:txBody>
                  <a:tcPr marL="16695" marR="16695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546100" y="4731718"/>
            <a:ext cx="83439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報名時間：</a:t>
            </a:r>
            <a:r>
              <a:rPr lang="en-US" altLang="zh-TW" sz="2000" b="1" dirty="0">
                <a:solidFill>
                  <a:srgbClr val="FF0000"/>
                </a:solidFill>
              </a:rPr>
              <a:t>6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16 </a:t>
            </a:r>
            <a:r>
              <a:rPr lang="zh-TW" altLang="en-US" sz="2000" b="1" dirty="0">
                <a:solidFill>
                  <a:srgbClr val="FF0000"/>
                </a:solidFill>
              </a:rPr>
              <a:t>日（二）至 </a:t>
            </a:r>
            <a:r>
              <a:rPr lang="en-US" altLang="zh-TW" sz="2000" b="1" dirty="0">
                <a:solidFill>
                  <a:srgbClr val="FF0000"/>
                </a:solidFill>
              </a:rPr>
              <a:t>6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18 </a:t>
            </a:r>
            <a:r>
              <a:rPr lang="zh-TW" altLang="en-US" sz="2000" b="1" dirty="0">
                <a:solidFill>
                  <a:srgbClr val="FF0000"/>
                </a:solidFill>
              </a:rPr>
              <a:t>日（四）</a:t>
            </a:r>
            <a:r>
              <a:rPr lang="en-US" altLang="zh-TW" sz="2000" b="1" dirty="0">
                <a:solidFill>
                  <a:srgbClr val="FF0000"/>
                </a:solidFill>
              </a:rPr>
              <a:t>12</a:t>
            </a:r>
            <a:r>
              <a:rPr lang="zh-TW" altLang="en-US" sz="2000" b="1" dirty="0">
                <a:solidFill>
                  <a:srgbClr val="FF0000"/>
                </a:solidFill>
              </a:rPr>
              <a:t>：</a:t>
            </a:r>
            <a:r>
              <a:rPr lang="en-US" altLang="zh-TW" sz="2000" b="1" dirty="0">
                <a:solidFill>
                  <a:srgbClr val="FF0000"/>
                </a:solidFill>
              </a:rPr>
              <a:t>00  </a:t>
            </a: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考試日期：</a:t>
            </a:r>
            <a:r>
              <a:rPr lang="en-US" altLang="zh-TW" sz="2000" b="1" dirty="0">
                <a:solidFill>
                  <a:srgbClr val="FF0000"/>
                </a:solidFill>
              </a:rPr>
              <a:t>6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21 </a:t>
            </a:r>
            <a:r>
              <a:rPr lang="zh-TW" altLang="en-US" sz="2000" b="1" dirty="0">
                <a:solidFill>
                  <a:srgbClr val="FF0000"/>
                </a:solidFill>
              </a:rPr>
              <a:t>日（日）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7" name="圓角矩形 6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5280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五專完全免試入學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49" y="1193801"/>
            <a:ext cx="8411209" cy="4351338"/>
          </a:xfrm>
        </p:spPr>
        <p:txBody>
          <a:bodyPr/>
          <a:lstStyle/>
          <a:p>
            <a:r>
              <a:rPr lang="zh-TW" altLang="en-US" dirty="0"/>
              <a:t>只能報名一所學校</a:t>
            </a:r>
            <a:endParaRPr lang="en-US" altLang="zh-TW" dirty="0">
              <a:solidFill>
                <a:srgbClr val="FF0000"/>
              </a:solidFill>
            </a:endParaRPr>
          </a:p>
          <a:p>
            <a:r>
              <a:rPr lang="zh-TW" altLang="en-US" dirty="0"/>
              <a:t>超額比序：多元學習表現</a:t>
            </a:r>
            <a:r>
              <a:rPr lang="en-US" altLang="zh-TW" dirty="0"/>
              <a:t>+</a:t>
            </a:r>
            <a:r>
              <a:rPr lang="zh-TW" altLang="en-US" dirty="0"/>
              <a:t>均衡學習</a:t>
            </a:r>
            <a:r>
              <a:rPr lang="en-US" altLang="zh-TW" dirty="0"/>
              <a:t>+</a:t>
            </a:r>
            <a:r>
              <a:rPr lang="zh-TW" altLang="en-US" dirty="0"/>
              <a:t>各校自訂項目</a:t>
            </a:r>
          </a:p>
        </p:txBody>
      </p:sp>
      <p:grpSp>
        <p:nvGrpSpPr>
          <p:cNvPr id="5" name="群組 4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6" name="圓角矩形 5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862597"/>
              </p:ext>
            </p:extLst>
          </p:nvPr>
        </p:nvGraphicFramePr>
        <p:xfrm>
          <a:off x="701080" y="2437970"/>
          <a:ext cx="7814270" cy="1863000"/>
        </p:xfrm>
        <a:graphic>
          <a:graphicData uri="http://schemas.openxmlformats.org/drawingml/2006/table">
            <a:tbl>
              <a:tblPr bandRow="1">
                <a:tableStyleId>{FABFCF23-3B69-468F-B69F-88F6DE6A72F2}</a:tableStyleId>
              </a:tblPr>
              <a:tblGrid>
                <a:gridCol w="15628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2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28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2854">
                  <a:extLst>
                    <a:ext uri="{9D8B030D-6E8A-4147-A177-3AD203B41FA5}">
                      <a16:colId xmlns:a16="http://schemas.microsoft.com/office/drawing/2014/main" val="3827985990"/>
                    </a:ext>
                  </a:extLst>
                </a:gridCol>
                <a:gridCol w="1562854">
                  <a:extLst>
                    <a:ext uri="{9D8B030D-6E8A-4147-A177-3AD203B41FA5}">
                      <a16:colId xmlns:a16="http://schemas.microsoft.com/office/drawing/2014/main" val="4182244126"/>
                    </a:ext>
                  </a:extLst>
                </a:gridCol>
              </a:tblGrid>
              <a:tr h="621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solidFill>
                            <a:schemeClr val="tx1"/>
                          </a:solidFill>
                        </a:rPr>
                        <a:t>致理科大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>
                          <a:solidFill>
                            <a:schemeClr val="tx1"/>
                          </a:solidFill>
                        </a:rPr>
                        <a:t>龍華科大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>
                          <a:solidFill>
                            <a:schemeClr val="tx1"/>
                          </a:solidFill>
                        </a:rPr>
                        <a:t>台北城市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>
                          <a:solidFill>
                            <a:schemeClr val="tx1"/>
                          </a:solidFill>
                        </a:rPr>
                        <a:t>台北海洋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>
                          <a:solidFill>
                            <a:schemeClr val="tx1"/>
                          </a:solidFill>
                        </a:rPr>
                        <a:t>德霖科大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1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solidFill>
                            <a:schemeClr val="tx1"/>
                          </a:solidFill>
                        </a:rPr>
                        <a:t>中華科大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>
                          <a:solidFill>
                            <a:schemeClr val="tx1"/>
                          </a:solidFill>
                        </a:rPr>
                        <a:t>耕莘護專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>
                          <a:solidFill>
                            <a:schemeClr val="tx1"/>
                          </a:solidFill>
                        </a:rPr>
                        <a:t>馬階護專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>
                          <a:solidFill>
                            <a:schemeClr val="tx1"/>
                          </a:solidFill>
                        </a:rPr>
                        <a:t>新生護專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>
                          <a:solidFill>
                            <a:schemeClr val="tx1"/>
                          </a:solidFill>
                        </a:rPr>
                        <a:t>康寧大學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1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solidFill>
                            <a:schemeClr val="tx1"/>
                          </a:solidFill>
                        </a:rPr>
                        <a:t>黎明技院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>
                          <a:solidFill>
                            <a:schemeClr val="tx1"/>
                          </a:solidFill>
                        </a:rPr>
                        <a:t>德育技院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0649506"/>
                  </a:ext>
                </a:extLst>
              </a:tr>
            </a:tbl>
          </a:graphicData>
        </a:graphic>
      </p:graphicFrame>
      <p:sp>
        <p:nvSpPr>
          <p:cNvPr id="9" name="矩形 8">
            <a:extLst>
              <a:ext uri="{FF2B5EF4-FFF2-40B4-BE49-F238E27FC236}">
                <a16:creationId xmlns:a16="http://schemas.microsoft.com/office/drawing/2014/main" id="{18D92660-8C35-4BA8-9A77-85A9B55BDCE7}"/>
              </a:ext>
            </a:extLst>
          </p:cNvPr>
          <p:cNvSpPr/>
          <p:nvPr/>
        </p:nvSpPr>
        <p:spPr>
          <a:xfrm>
            <a:off x="628648" y="4410456"/>
            <a:ext cx="83439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FF0000"/>
                </a:solidFill>
              </a:rPr>
              <a:t>報名時間：</a:t>
            </a:r>
            <a:r>
              <a:rPr lang="en-US" altLang="zh-TW" sz="2000" b="1" dirty="0">
                <a:solidFill>
                  <a:srgbClr val="FF0000"/>
                </a:solidFill>
              </a:rPr>
              <a:t>4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28 </a:t>
            </a:r>
            <a:r>
              <a:rPr lang="zh-TW" altLang="en-US" sz="2000" b="1" dirty="0">
                <a:solidFill>
                  <a:srgbClr val="FF0000"/>
                </a:solidFill>
              </a:rPr>
              <a:t>日（二）至 </a:t>
            </a:r>
            <a:r>
              <a:rPr lang="en-US" altLang="zh-TW" sz="2000" b="1" dirty="0">
                <a:solidFill>
                  <a:srgbClr val="FF0000"/>
                </a:solidFill>
              </a:rPr>
              <a:t>5 </a:t>
            </a:r>
            <a:r>
              <a:rPr lang="zh-TW" altLang="en-US" sz="2000" b="1" dirty="0">
                <a:solidFill>
                  <a:srgbClr val="FF0000"/>
                </a:solidFill>
              </a:rPr>
              <a:t>月 </a:t>
            </a:r>
            <a:r>
              <a:rPr lang="en-US" altLang="zh-TW" sz="2000" b="1" dirty="0">
                <a:solidFill>
                  <a:srgbClr val="FF0000"/>
                </a:solidFill>
              </a:rPr>
              <a:t>4 </a:t>
            </a:r>
            <a:r>
              <a:rPr lang="zh-TW" altLang="en-US" sz="2000" b="1" dirty="0">
                <a:solidFill>
                  <a:srgbClr val="FF0000"/>
                </a:solidFill>
              </a:rPr>
              <a:t>日（一）</a:t>
            </a:r>
            <a:endParaRPr lang="en-US" altLang="zh-TW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2133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hlinkClick r:id="rId2"/>
              </a:rPr>
              <a:t>五專優先免試入學</a:t>
            </a:r>
            <a:r>
              <a:rPr lang="zh-TW" altLang="en-US" dirty="0"/>
              <a:t> </a:t>
            </a:r>
            <a:r>
              <a:rPr lang="en-US" altLang="zh-TW" dirty="0">
                <a:solidFill>
                  <a:srgbClr val="FF0000"/>
                </a:solidFill>
              </a:rPr>
              <a:t>(</a:t>
            </a:r>
            <a:r>
              <a:rPr lang="zh-TW" altLang="en-US" dirty="0">
                <a:solidFill>
                  <a:srgbClr val="FF0000"/>
                </a:solidFill>
              </a:rPr>
              <a:t>填志願</a:t>
            </a:r>
            <a:r>
              <a:rPr lang="en-US" altLang="zh-TW" dirty="0">
                <a:solidFill>
                  <a:srgbClr val="FF0000"/>
                </a:solidFill>
              </a:rPr>
              <a:t>)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報名時間：</a:t>
            </a:r>
            <a:r>
              <a:rPr lang="en-US" altLang="zh-TW" dirty="0"/>
              <a:t>5</a:t>
            </a:r>
            <a:r>
              <a:rPr lang="zh-TW" altLang="en-US" dirty="0"/>
              <a:t>月</a:t>
            </a:r>
            <a:r>
              <a:rPr lang="en-US" altLang="zh-TW" dirty="0"/>
              <a:t>19</a:t>
            </a:r>
            <a:r>
              <a:rPr lang="zh-TW" altLang="en-US" dirty="0"/>
              <a:t>日至</a:t>
            </a:r>
            <a:r>
              <a:rPr lang="en-US" altLang="zh-TW" dirty="0"/>
              <a:t>5</a:t>
            </a:r>
            <a:r>
              <a:rPr lang="zh-TW" altLang="en-US" dirty="0"/>
              <a:t>月</a:t>
            </a:r>
            <a:r>
              <a:rPr lang="en-US" altLang="zh-TW" dirty="0"/>
              <a:t>22</a:t>
            </a:r>
            <a:r>
              <a:rPr lang="zh-TW" altLang="en-US" dirty="0"/>
              <a:t>日</a:t>
            </a:r>
            <a:r>
              <a:rPr lang="en-US" altLang="zh-TW" dirty="0"/>
              <a:t>12:00</a:t>
            </a:r>
            <a:endParaRPr lang="zh-TW" altLang="en-US" dirty="0"/>
          </a:p>
          <a:p>
            <a:r>
              <a:rPr lang="zh-TW" altLang="en-US" dirty="0"/>
              <a:t>採計成績：</a:t>
            </a:r>
            <a:endParaRPr lang="en-US" altLang="zh-TW" dirty="0"/>
          </a:p>
          <a:p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1156410"/>
              </p:ext>
            </p:extLst>
          </p:nvPr>
        </p:nvGraphicFramePr>
        <p:xfrm>
          <a:off x="603250" y="2387600"/>
          <a:ext cx="8075241" cy="4410182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9286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57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85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85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436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700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509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分項目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積分上限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積分上限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主項目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積分</a:t>
                      </a:r>
                      <a:endParaRPr lang="en-US" altLang="zh-TW" sz="2000" dirty="0"/>
                    </a:p>
                    <a:p>
                      <a:pPr algn="ctr"/>
                      <a:r>
                        <a:rPr lang="zh-TW" altLang="en-US" sz="2000" dirty="0"/>
                        <a:t>上限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480">
                <a:tc rowSpan="4"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多元學習表現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 rowSpan="2">
                  <a:txBody>
                    <a:bodyPr/>
                    <a:lstStyle/>
                    <a:p>
                      <a:r>
                        <a:rPr lang="zh-TW" altLang="en-US" sz="2000" dirty="0"/>
                        <a:t>競賽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7</a:t>
                      </a:r>
                      <a:r>
                        <a:rPr lang="zh-TW" altLang="en-US" sz="2000" dirty="0"/>
                        <a:t>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15</a:t>
                      </a:r>
                      <a:r>
                        <a:rPr lang="zh-TW" altLang="en-US" sz="2000" dirty="0"/>
                        <a:t>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dirty="0"/>
                        <a:t>技藝優良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3</a:t>
                      </a:r>
                      <a:r>
                        <a:rPr lang="zh-TW" altLang="en-US" sz="2000" dirty="0"/>
                        <a:t>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844">
                <a:tc vMerge="1">
                  <a:txBody>
                    <a:bodyPr/>
                    <a:lstStyle/>
                    <a:p>
                      <a:endParaRPr lang="zh-TW" altLang="en-US" sz="2800" dirty="0">
                        <a:latin typeface="Arial Unicode MS" pitchFamily="34" charset="-12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zh-TW" altLang="en-US" sz="2800" dirty="0">
                        <a:latin typeface="Arial Unicode MS" pitchFamily="34" charset="-12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T="45717" marB="45717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2800" dirty="0"/>
                    </a:p>
                  </a:txBody>
                  <a:tcPr marT="45717" marB="45717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28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r>
                        <a:rPr lang="zh-TW" altLang="en-US" sz="2000" dirty="0"/>
                        <a:t>弱勢身分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3</a:t>
                      </a:r>
                      <a:r>
                        <a:rPr lang="zh-TW" altLang="en-US" sz="2000" dirty="0"/>
                        <a:t>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63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zh-TW" altLang="en-US" sz="2000" dirty="0"/>
                        <a:t>服務學習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15</a:t>
                      </a:r>
                      <a:r>
                        <a:rPr lang="zh-TW" altLang="en-US" sz="2000" dirty="0"/>
                        <a:t>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8480">
                <a:tc vMerge="1">
                  <a:txBody>
                    <a:bodyPr/>
                    <a:lstStyle/>
                    <a:p>
                      <a:endParaRPr lang="zh-TW" altLang="en-US" sz="2800" dirty="0">
                        <a:latin typeface="Arial Unicode MS" pitchFamily="34" charset="-12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zh-TW" altLang="en-US" sz="2800" dirty="0">
                        <a:latin typeface="Arial Unicode MS" pitchFamily="34" charset="-12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T="45717" marB="45717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2800" dirty="0"/>
                    </a:p>
                  </a:txBody>
                  <a:tcPr marT="45717" marB="45717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dirty="0"/>
                        <a:t>均衡學習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21</a:t>
                      </a:r>
                      <a:r>
                        <a:rPr lang="zh-TW" altLang="en-US" sz="2000" dirty="0"/>
                        <a:t>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25362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/>
                        <a:t>國中教育會考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dirty="0"/>
                        <a:t>國文、數學、英語、自然、社會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各科</a:t>
                      </a:r>
                      <a:r>
                        <a:rPr lang="en-US" altLang="zh-TW" sz="2000" dirty="0"/>
                        <a:t>6.4</a:t>
                      </a:r>
                      <a:r>
                        <a:rPr lang="zh-TW" altLang="en-US" sz="2000" dirty="0"/>
                        <a:t>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32</a:t>
                      </a:r>
                      <a:r>
                        <a:rPr lang="zh-TW" altLang="en-US" sz="2000" dirty="0"/>
                        <a:t>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dirty="0"/>
                        <a:t>志願序</a:t>
                      </a:r>
                      <a:r>
                        <a:rPr lang="en-US" altLang="zh-TW" sz="2000" dirty="0"/>
                        <a:t>(1~30)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26</a:t>
                      </a:r>
                      <a:r>
                        <a:rPr lang="zh-TW" altLang="en-US" sz="2000" dirty="0"/>
                        <a:t>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480">
                <a:tc vMerge="1">
                  <a:txBody>
                    <a:bodyPr/>
                    <a:lstStyle/>
                    <a:p>
                      <a:endParaRPr lang="zh-TW" altLang="en-US" sz="2800" dirty="0">
                        <a:latin typeface="Arial Unicode MS" pitchFamily="34" charset="-12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T="45717" marB="45717"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dirty="0"/>
                        <a:t>寫作測驗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1</a:t>
                      </a:r>
                      <a:r>
                        <a:rPr lang="zh-TW" altLang="en-US" sz="2000" dirty="0"/>
                        <a:t>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1</a:t>
                      </a:r>
                      <a:r>
                        <a:rPr lang="zh-TW" altLang="en-US" sz="2000" dirty="0"/>
                        <a:t>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solidFill>
                            <a:srgbClr val="FF0000"/>
                          </a:solidFill>
                        </a:rPr>
                        <a:t>總積分</a:t>
                      </a:r>
                      <a:r>
                        <a:rPr lang="en-US" altLang="zh-TW" sz="2000" dirty="0">
                          <a:solidFill>
                            <a:srgbClr val="FF0000"/>
                          </a:solidFill>
                        </a:rPr>
                        <a:t>【</a:t>
                      </a:r>
                      <a:r>
                        <a:rPr lang="zh-TW" altLang="en-US" sz="2000" dirty="0">
                          <a:solidFill>
                            <a:srgbClr val="FF0000"/>
                          </a:solidFill>
                        </a:rPr>
                        <a:t>上限</a:t>
                      </a:r>
                      <a:r>
                        <a:rPr lang="en-US" altLang="zh-TW" sz="2000" dirty="0">
                          <a:solidFill>
                            <a:srgbClr val="FF0000"/>
                          </a:solidFill>
                        </a:rPr>
                        <a:t>】</a:t>
                      </a:r>
                      <a:endParaRPr lang="zh-TW" altLang="en-US" sz="20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>
                          <a:solidFill>
                            <a:srgbClr val="FF0000"/>
                          </a:solidFill>
                        </a:rPr>
                        <a:t>101</a:t>
                      </a:r>
                      <a:r>
                        <a:rPr lang="zh-TW" altLang="en-US" sz="2000" dirty="0">
                          <a:solidFill>
                            <a:srgbClr val="FF0000"/>
                          </a:solidFill>
                        </a:rPr>
                        <a:t>分</a:t>
                      </a:r>
                      <a:endParaRPr lang="zh-TW" altLang="en-US" sz="20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9725" marR="89725" marT="44863" marB="44863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6" name="群組 5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7" name="圓角矩形 6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74868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五專優先免試入學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超額比序：</a:t>
            </a:r>
            <a:endParaRPr lang="en-US" altLang="zh-TW" dirty="0"/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0" y="1844824"/>
            <a:ext cx="8723945" cy="327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群組 4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7" name="圓角矩形 6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12903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報名時間：</a:t>
            </a:r>
            <a:r>
              <a:rPr lang="en-US" altLang="zh-TW" dirty="0"/>
              <a:t>6</a:t>
            </a:r>
            <a:r>
              <a:rPr lang="zh-TW" altLang="en-US" dirty="0"/>
              <a:t>月</a:t>
            </a:r>
            <a:r>
              <a:rPr lang="en-US" altLang="zh-TW" dirty="0"/>
              <a:t>18</a:t>
            </a:r>
            <a:r>
              <a:rPr lang="zh-TW" altLang="en-US" dirty="0"/>
              <a:t>日至</a:t>
            </a:r>
            <a:r>
              <a:rPr lang="en-US" altLang="zh-TW" dirty="0"/>
              <a:t>6</a:t>
            </a:r>
            <a:r>
              <a:rPr lang="zh-TW" altLang="en-US" dirty="0"/>
              <a:t>月</a:t>
            </a:r>
            <a:r>
              <a:rPr lang="en-US" altLang="zh-TW" dirty="0"/>
              <a:t>25</a:t>
            </a:r>
            <a:r>
              <a:rPr lang="zh-TW" altLang="en-US" dirty="0"/>
              <a:t>日</a:t>
            </a:r>
            <a:endParaRPr lang="en-US" altLang="zh-TW" dirty="0"/>
          </a:p>
          <a:p>
            <a:r>
              <a:rPr lang="zh-TW" altLang="en-US" dirty="0"/>
              <a:t>招生學校：</a:t>
            </a:r>
            <a:endParaRPr lang="en-US" altLang="zh-TW" dirty="0"/>
          </a:p>
          <a:p>
            <a:endParaRPr lang="zh-TW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643348"/>
              </p:ext>
            </p:extLst>
          </p:nvPr>
        </p:nvGraphicFramePr>
        <p:xfrm>
          <a:off x="628650" y="2360956"/>
          <a:ext cx="8045451" cy="3229908"/>
        </p:xfrm>
        <a:graphic>
          <a:graphicData uri="http://schemas.openxmlformats.org/drawingml/2006/table">
            <a:tbl>
              <a:tblPr bandRow="1">
                <a:tableStyleId>{B301B821-A1FF-4177-AEE7-76D212191A09}</a:tableStyleId>
              </a:tblPr>
              <a:tblGrid>
                <a:gridCol w="26818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18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18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83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國立臺北科技大學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國立臺北商業大學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龍華科技大學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83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致理科技大學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+mn-ea"/>
                          <a:cs typeface="Times New Roman" panose="02020603050405020304" pitchFamily="18" charset="0"/>
                        </a:rPr>
                        <a:t>中華科技大學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臺北城市科技大學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83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黎明技術學院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台北海洋科技大學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宏國德霖科技大學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83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聖母醫護管理專科學校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慈濟科技大學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新生醫護管理專科學校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83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德育護理健康學院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馬偕醫護管理專科學校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耕莘健康管理專科學校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83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/>
                        <a:t>康寧大學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7" marR="91447" marT="45698" marB="45698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5" name="群組 4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6" name="圓角矩形 5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hlinkClick r:id="rId2"/>
              </a:rPr>
              <a:t>北區五專聯合免試入學</a:t>
            </a:r>
            <a:r>
              <a:rPr lang="zh-TW" altLang="en-US" dirty="0"/>
              <a:t> </a:t>
            </a:r>
            <a:r>
              <a:rPr lang="en-US" altLang="zh-TW" dirty="0">
                <a:solidFill>
                  <a:srgbClr val="FF0000"/>
                </a:solidFill>
              </a:rPr>
              <a:t>(</a:t>
            </a:r>
            <a:r>
              <a:rPr lang="zh-TW" altLang="en-US" dirty="0">
                <a:solidFill>
                  <a:srgbClr val="FF0000"/>
                </a:solidFill>
              </a:rPr>
              <a:t>選一間</a:t>
            </a:r>
            <a:r>
              <a:rPr lang="en-US" altLang="zh-TW" dirty="0">
                <a:solidFill>
                  <a:srgbClr val="FF0000"/>
                </a:solidFill>
              </a:rPr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300241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北區五專聯合免試入學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採計成績：</a:t>
            </a:r>
            <a:endParaRPr lang="en-US" altLang="zh-TW" dirty="0"/>
          </a:p>
          <a:p>
            <a:pPr lvl="1"/>
            <a:r>
              <a:rPr lang="zh-TW" altLang="en-US" dirty="0"/>
              <a:t>「多元學習表現（含服務學習、競賽、日常生活表現評量、體適能）」、「技藝優良」、「弱勢身分」、「均衡學習」、「適性輔導」、「國中教育會考」以及「</a:t>
            </a:r>
            <a:r>
              <a:rPr lang="zh-TW" altLang="en-US" dirty="0">
                <a:solidFill>
                  <a:srgbClr val="FF0000"/>
                </a:solidFill>
              </a:rPr>
              <a:t>其他</a:t>
            </a:r>
            <a:r>
              <a:rPr lang="zh-TW" altLang="en-US" dirty="0"/>
              <a:t>（招生學校自訂項目） 」</a:t>
            </a:r>
            <a:endParaRPr lang="en-US" altLang="zh-TW" dirty="0"/>
          </a:p>
          <a:p>
            <a:r>
              <a:rPr lang="zh-TW" altLang="en-US" dirty="0"/>
              <a:t>超額比序：</a:t>
            </a:r>
            <a:endParaRPr lang="en-US" altLang="zh-TW" dirty="0"/>
          </a:p>
          <a:p>
            <a:pPr lvl="1"/>
            <a:r>
              <a:rPr lang="zh-TW" altLang="en-US" dirty="0">
                <a:solidFill>
                  <a:srgbClr val="FF0000"/>
                </a:solidFill>
              </a:rPr>
              <a:t>各校自訂</a:t>
            </a:r>
            <a:endParaRPr lang="en-US" altLang="zh-TW" dirty="0">
              <a:solidFill>
                <a:srgbClr val="FF0000"/>
              </a:solidFill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8" name="圓角矩形 7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9" name="圓角矩形 8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997804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其他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hlinkClick r:id="rId2"/>
              </a:rPr>
              <a:t>產業特殊需求類科優先入學</a:t>
            </a:r>
            <a:endParaRPr lang="en-US" altLang="zh-TW" dirty="0"/>
          </a:p>
          <a:p>
            <a:pPr lvl="1"/>
            <a:r>
              <a:rPr lang="zh-TW" altLang="en-US" dirty="0"/>
              <a:t>免學</a:t>
            </a:r>
            <a:r>
              <a:rPr lang="zh-TW" altLang="en-US" dirty="0">
                <a:solidFill>
                  <a:srgbClr val="FF0000"/>
                </a:solidFill>
              </a:rPr>
              <a:t>雜</a:t>
            </a:r>
            <a:r>
              <a:rPr lang="zh-TW" altLang="en-US" dirty="0"/>
              <a:t>費</a:t>
            </a:r>
            <a:endParaRPr lang="en-US" altLang="zh-TW" dirty="0"/>
          </a:p>
          <a:p>
            <a:pPr lvl="1"/>
            <a:r>
              <a:rPr lang="zh-TW" altLang="en-US" dirty="0"/>
              <a:t>報名資格：低收入戶子女、中低收入戶子女、失業勞工子女、特殊境遇家庭子女、育幼院童、農漁民子女、軍公教遺族、身心障礙人士子女、原住民</a:t>
            </a:r>
          </a:p>
          <a:p>
            <a:pPr lvl="1"/>
            <a:r>
              <a:rPr lang="zh-TW" altLang="en-US" b="1" dirty="0">
                <a:solidFill>
                  <a:srgbClr val="FF0000"/>
                </a:solidFill>
              </a:rPr>
              <a:t>報名時間：</a:t>
            </a:r>
            <a:r>
              <a:rPr lang="en-US" altLang="zh-TW" b="1" dirty="0">
                <a:solidFill>
                  <a:srgbClr val="FF0000"/>
                </a:solidFill>
              </a:rPr>
              <a:t>5 </a:t>
            </a:r>
            <a:r>
              <a:rPr lang="zh-TW" altLang="en-US" b="1" dirty="0">
                <a:solidFill>
                  <a:srgbClr val="FF0000"/>
                </a:solidFill>
              </a:rPr>
              <a:t>月 </a:t>
            </a:r>
            <a:r>
              <a:rPr lang="en-US" altLang="zh-TW" b="1" dirty="0">
                <a:solidFill>
                  <a:srgbClr val="FF0000"/>
                </a:solidFill>
              </a:rPr>
              <a:t>22 </a:t>
            </a:r>
            <a:r>
              <a:rPr lang="zh-TW" altLang="en-US" b="1" dirty="0">
                <a:solidFill>
                  <a:srgbClr val="FF0000"/>
                </a:solidFill>
              </a:rPr>
              <a:t>日上午 </a:t>
            </a:r>
            <a:r>
              <a:rPr lang="en-US" altLang="zh-TW" b="1" dirty="0">
                <a:solidFill>
                  <a:srgbClr val="FF0000"/>
                </a:solidFill>
              </a:rPr>
              <a:t>08:30~11:30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5" name="圓角矩形 4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bg2"/>
            </a:solidFill>
            <a:ln cmpd="tri">
              <a:solidFill>
                <a:schemeClr val="bg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6" name="圓角矩形 5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455321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其他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 b="1" dirty="0">
                <a:solidFill>
                  <a:srgbClr val="7030A0"/>
                </a:solidFill>
              </a:rPr>
              <a:t>獨立招生</a:t>
            </a:r>
            <a:endParaRPr lang="en-US" altLang="zh-TW" b="1" dirty="0">
              <a:solidFill>
                <a:srgbClr val="7030A0"/>
              </a:solidFill>
            </a:endParaRPr>
          </a:p>
          <a:p>
            <a:r>
              <a:rPr lang="zh-TW" altLang="en-US" dirty="0"/>
              <a:t>普通型高中：</a:t>
            </a:r>
            <a:endParaRPr lang="en-US" altLang="zh-TW" dirty="0"/>
          </a:p>
          <a:p>
            <a:pPr lvl="1"/>
            <a:r>
              <a:rPr lang="zh-TW" altLang="en-US" dirty="0"/>
              <a:t>東山高中、薇閣中學、復興實中、延平中學、再興中學、奎山實中、靜心中學</a:t>
            </a:r>
            <a:endParaRPr lang="en-US" altLang="zh-TW" dirty="0"/>
          </a:p>
          <a:p>
            <a:r>
              <a:rPr lang="zh-TW" altLang="en-US" dirty="0"/>
              <a:t>技術型高中：</a:t>
            </a:r>
            <a:endParaRPr lang="en-US" altLang="zh-TW" dirty="0"/>
          </a:p>
          <a:p>
            <a:pPr lvl="1"/>
            <a:r>
              <a:rPr lang="zh-TW" altLang="en-US" dirty="0"/>
              <a:t>全校性獨招：華岡藝校、開平餐飲學校</a:t>
            </a:r>
          </a:p>
          <a:p>
            <a:pPr lvl="1" algn="l"/>
            <a:r>
              <a:rPr lang="zh-TW" altLang="en-US" dirty="0"/>
              <a:t>部分類科獨招：開南中學、喬治工商、士林高商進修學校、大安高工進修學校</a:t>
            </a:r>
            <a:endParaRPr lang="en-US" altLang="zh-TW" dirty="0"/>
          </a:p>
          <a:p>
            <a:pPr algn="l"/>
            <a:r>
              <a:rPr lang="zh-TW" altLang="en-US" dirty="0"/>
              <a:t>實驗學校：</a:t>
            </a:r>
            <a:r>
              <a:rPr lang="zh-TW" altLang="en-US" b="1" dirty="0">
                <a:solidFill>
                  <a:srgbClr val="FF0000"/>
                </a:solidFill>
              </a:rPr>
              <a:t>芳和實中、數位實中、樟樹實中</a:t>
            </a:r>
          </a:p>
          <a:p>
            <a:endParaRPr lang="zh-TW" altLang="en-US" dirty="0"/>
          </a:p>
          <a:p>
            <a:endParaRPr lang="en-US" altLang="zh-TW" b="1" dirty="0">
              <a:solidFill>
                <a:srgbClr val="FF0000"/>
              </a:solidFill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5" name="圓角矩形 4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6" name="圓角矩形 5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2479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其他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7030A0"/>
                </a:solidFill>
              </a:rPr>
              <a:t>獨立招生</a:t>
            </a:r>
            <a:endParaRPr lang="en-US" altLang="zh-TW" b="1" dirty="0">
              <a:solidFill>
                <a:srgbClr val="7030A0"/>
              </a:solidFill>
            </a:endParaRPr>
          </a:p>
          <a:p>
            <a:r>
              <a:rPr lang="zh-TW" altLang="en-US" dirty="0"/>
              <a:t>建教合作班：</a:t>
            </a:r>
            <a:endParaRPr lang="en-US" altLang="zh-TW" dirty="0"/>
          </a:p>
          <a:p>
            <a:pPr lvl="1"/>
            <a:r>
              <a:rPr lang="zh-TW" altLang="en-US" b="1" dirty="0">
                <a:solidFill>
                  <a:srgbClr val="FF0000"/>
                </a:solidFill>
              </a:rPr>
              <a:t>輪調：三個月在校、三個月在廠</a:t>
            </a:r>
            <a:endParaRPr lang="en-US" altLang="zh-TW" b="1" dirty="0">
              <a:solidFill>
                <a:srgbClr val="FF0000"/>
              </a:solidFill>
            </a:endParaRPr>
          </a:p>
          <a:p>
            <a:pPr lvl="1"/>
            <a:r>
              <a:rPr lang="zh-TW" altLang="en-US" b="1" dirty="0">
                <a:solidFill>
                  <a:srgbClr val="FF0000"/>
                </a:solidFill>
              </a:rPr>
              <a:t>階梯：一二年級在校、三年級在廠</a:t>
            </a:r>
            <a:endParaRPr lang="en-US" altLang="zh-TW" dirty="0"/>
          </a:p>
          <a:p>
            <a:r>
              <a:rPr lang="zh-TW" altLang="en-US" dirty="0"/>
              <a:t>進修學校：</a:t>
            </a:r>
            <a:endParaRPr lang="en-US" altLang="zh-TW" dirty="0"/>
          </a:p>
          <a:p>
            <a:pPr lvl="1"/>
            <a:r>
              <a:rPr lang="zh-TW" altLang="en-US" b="1" dirty="0">
                <a:solidFill>
                  <a:srgbClr val="FF0000"/>
                </a:solidFill>
              </a:rPr>
              <a:t>夜間班、半日班、假日班、二日班</a:t>
            </a:r>
          </a:p>
          <a:p>
            <a:endParaRPr lang="zh-TW" altLang="en-US" dirty="0"/>
          </a:p>
          <a:p>
            <a:endParaRPr lang="en-US" altLang="zh-TW" b="1" dirty="0">
              <a:solidFill>
                <a:srgbClr val="FF0000"/>
              </a:solidFill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7542022" y="145885"/>
            <a:ext cx="1497837" cy="441050"/>
            <a:chOff x="7542022" y="145885"/>
            <a:chExt cx="1497837" cy="441050"/>
          </a:xfrm>
        </p:grpSpPr>
        <p:sp>
          <p:nvSpPr>
            <p:cNvPr id="5" name="圓角矩形 4"/>
            <p:cNvSpPr/>
            <p:nvPr/>
          </p:nvSpPr>
          <p:spPr>
            <a:xfrm>
              <a:off x="7542022" y="147390"/>
              <a:ext cx="704088" cy="439545"/>
            </a:xfrm>
            <a:prstGeom prst="roundRect">
              <a:avLst/>
            </a:prstGeom>
            <a:solidFill>
              <a:schemeClr val="accent2"/>
            </a:solidFill>
            <a:ln cmpd="tri">
              <a:solidFill>
                <a:schemeClr val="accent2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學術</a:t>
              </a:r>
            </a:p>
          </p:txBody>
        </p:sp>
        <p:sp>
          <p:nvSpPr>
            <p:cNvPr id="6" name="圓角矩形 5"/>
            <p:cNvSpPr/>
            <p:nvPr/>
          </p:nvSpPr>
          <p:spPr>
            <a:xfrm>
              <a:off x="8335771" y="145885"/>
              <a:ext cx="704088" cy="439545"/>
            </a:xfrm>
            <a:prstGeom prst="roundRect">
              <a:avLst/>
            </a:prstGeom>
            <a:solidFill>
              <a:schemeClr val="accent6"/>
            </a:solidFill>
            <a:ln cmpd="tri">
              <a:solidFill>
                <a:schemeClr val="accent6">
                  <a:lumMod val="75000"/>
                </a:schemeClr>
              </a:solidFill>
            </a:ln>
            <a:effectLst>
              <a:innerShdw blurRad="114300">
                <a:schemeClr val="bg1"/>
              </a:inn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技職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402113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09126"/>
          </a:xfrm>
        </p:spPr>
        <p:txBody>
          <a:bodyPr>
            <a:normAutofit/>
          </a:bodyPr>
          <a:lstStyle/>
          <a:p>
            <a:pPr algn="ctr"/>
            <a:r>
              <a:rPr lang="zh-TW" altLang="en-US" sz="3600" dirty="0">
                <a:latin typeface="+mj-ea"/>
              </a:rPr>
              <a:t>人生是看一輩子，不是贏在</a:t>
            </a:r>
            <a:r>
              <a:rPr lang="en-US" altLang="zh-TW" sz="3600" dirty="0">
                <a:latin typeface="+mj-ea"/>
              </a:rPr>
              <a:t>18</a:t>
            </a:r>
            <a:r>
              <a:rPr lang="zh-TW" altLang="en-US" sz="3600" dirty="0">
                <a:latin typeface="+mj-ea"/>
              </a:rPr>
              <a:t>歲就好</a:t>
            </a:r>
          </a:p>
        </p:txBody>
      </p:sp>
      <p:pic>
        <p:nvPicPr>
          <p:cNvPr id="9" name="Picture 2" descr="â² æç«âJ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36" y="1674253"/>
            <a:ext cx="8650928" cy="485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25979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9600" dirty="0"/>
              <a:t>謝謝聆聽</a:t>
            </a:r>
          </a:p>
        </p:txBody>
      </p:sp>
    </p:spTree>
    <p:extLst>
      <p:ext uri="{BB962C8B-B14F-4D97-AF65-F5344CB8AC3E}">
        <p14:creationId xmlns:p14="http://schemas.microsoft.com/office/powerpoint/2010/main" val="24924150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1393</TotalTime>
  <Words>2512</Words>
  <Application>Microsoft Office PowerPoint</Application>
  <PresentationFormat>如螢幕大小 (4:3)</PresentationFormat>
  <Paragraphs>496</Paragraphs>
  <Slides>42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42</vt:i4>
      </vt:variant>
    </vt:vector>
  </HeadingPairs>
  <TitlesOfParts>
    <vt:vector size="50" baseType="lpstr">
      <vt:lpstr>文鼎粗圓</vt:lpstr>
      <vt:lpstr>微軟正黑體</vt:lpstr>
      <vt:lpstr>新細明體</vt:lpstr>
      <vt:lpstr>Arial</vt:lpstr>
      <vt:lpstr>Calibri</vt:lpstr>
      <vt:lpstr>Times New Roman</vt:lpstr>
      <vt:lpstr>Wingdings</vt:lpstr>
      <vt:lpstr>Office 佈景主題</vt:lpstr>
      <vt:lpstr>十二年國民基本教育 115學年 適性入學宣導 </vt:lpstr>
      <vt:lpstr>適性入學</vt:lpstr>
      <vt:lpstr>十二年國教免學費政策</vt:lpstr>
      <vt:lpstr>未來學校/科系的選擇考量</vt:lpstr>
      <vt:lpstr>國中教育會考</vt:lpstr>
      <vt:lpstr>會考標示與計分</vt:lpstr>
      <vt:lpstr>未來學校/科系的選擇考量</vt:lpstr>
      <vt:lpstr>國中畢業生升學進路階梯圖</vt:lpstr>
      <vt:lpstr>115國中教育會考科目及日期</vt:lpstr>
      <vt:lpstr>適性入學管道-會考前</vt:lpstr>
      <vt:lpstr>科學班甄選入學</vt:lpstr>
      <vt:lpstr>體育班及運動績優</vt:lpstr>
      <vt:lpstr>臺北市高職專業群科</vt:lpstr>
      <vt:lpstr>新北市高職專業群科</vt:lpstr>
      <vt:lpstr>北區藝才班</vt:lpstr>
      <vt:lpstr>適性入學管道-會考後</vt:lpstr>
      <vt:lpstr>完全免試入學</vt:lpstr>
      <vt:lpstr>技優甄審入學</vt:lpstr>
      <vt:lpstr>技優甄審入學</vt:lpstr>
      <vt:lpstr>技優甄審入學</vt:lpstr>
      <vt:lpstr>技優甄審入學</vt:lpstr>
      <vt:lpstr>實用技能學程</vt:lpstr>
      <vt:lpstr>臺北市直升入學</vt:lpstr>
      <vt:lpstr>臺北市優先免試入學（第一類）</vt:lpstr>
      <vt:lpstr>臺北市優先免試入學（第二類）</vt:lpstr>
      <vt:lpstr>新北市優先免試入學</vt:lpstr>
      <vt:lpstr>基北區免試入學</vt:lpstr>
      <vt:lpstr>基北區免試入學</vt:lpstr>
      <vt:lpstr>基北區免試入學</vt:lpstr>
      <vt:lpstr>基北區免試入學</vt:lpstr>
      <vt:lpstr>基北區免試入學</vt:lpstr>
      <vt:lpstr>特色招生考試分發入學</vt:lpstr>
      <vt:lpstr>五專完全免試入學</vt:lpstr>
      <vt:lpstr>五專優先免試入學 (填志願)</vt:lpstr>
      <vt:lpstr>五專優先免試入學</vt:lpstr>
      <vt:lpstr>北區五專聯合免試入學 (選一間)</vt:lpstr>
      <vt:lpstr>北區五專聯合免試入學</vt:lpstr>
      <vt:lpstr>其他</vt:lpstr>
      <vt:lpstr>其他</vt:lpstr>
      <vt:lpstr>其他</vt:lpstr>
      <vt:lpstr>人生是看一輩子，不是贏在18歲就好</vt:lpstr>
      <vt:lpstr>謝謝聆聽</vt:lpstr>
    </vt:vector>
  </TitlesOfParts>
  <Company>THVS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臺北市十二年 國民基本教育 109學年 適性入學宣導 </dc:title>
  <dc:creator>user</dc:creator>
  <cp:lastModifiedBy>教務處</cp:lastModifiedBy>
  <cp:revision>142</cp:revision>
  <dcterms:created xsi:type="dcterms:W3CDTF">2020-03-06T00:48:19Z</dcterms:created>
  <dcterms:modified xsi:type="dcterms:W3CDTF">2026-03-12T18:03:08Z</dcterms:modified>
</cp:coreProperties>
</file>